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Open Sans" panose="020B0600000101010101" charset="0"/>
      <p:regular r:id="rId27"/>
      <p:bold r:id="rId28"/>
      <p:italic r:id="rId29"/>
      <p:boldItalic r:id="rId30"/>
    </p:embeddedFont>
    <p:embeddedFont>
      <p:font typeface="PT Sans Narrow" panose="020B0600000101010101" charset="0"/>
      <p:regular r:id="rId31"/>
      <p:bold r:id="rId32"/>
    </p:embeddedFont>
    <p:embeddedFont>
      <p:font typeface="Nunito" panose="020B0600000101010101"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This is the ER-Diagram we created. We have 9 tables here. </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In the beginning, we had 7 tables, but we added later</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two more tables and a polarity attribute in REVIEW table that are in a red box.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From the Kaggle dataset, we used 4 csv files, BUSINESS, BUSINESS_HOUR, REVIEW, and USER. Which means we started with 4 tables.</a:t>
            </a:r>
            <a:r>
              <a:rPr lang="en"/>
              <a:t> </a:t>
            </a:r>
            <a:r>
              <a:rPr lang="en" sz="1200">
                <a:latin typeface="Calibri"/>
                <a:ea typeface="Calibri"/>
                <a:cs typeface="Calibri"/>
                <a:sym typeface="Calibri"/>
              </a:rPr>
              <a:t>Then we added and subtracted data from there.</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As I mentioned, each of them had a huge amount. And some of them were not necessary. </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Using SQL, we started to delete the unnecessary rows and columns.</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We wanted to look at only the restaurant business that are located in USA, so deleted all the others.</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Also,  we deleted rows in BUSINESS table that has null value for Business_ID because it is the primary key</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And the key is not supposed to have null value.</a:t>
            </a:r>
            <a:endParaRPr sz="1200">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These are the example of deletion</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First one delete every business that is not related to restaurants</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Second one deletes every rows in USER table when user has not left a review for any of businesses in BUSINESS table.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Then we normalized the data.</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We found the violation of 1NF in both BUSINESS and USER table.</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As you can see, more than 1 element were located in one cell.</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We also saw that they have multivalued dependency even if they are put in a different cell.</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One Business_ID would have many categories and so would User_ID</a:t>
            </a:r>
            <a:endParaRPr sz="1200">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Therefore, we used python and put those elements in a newly created table.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Now, the attribute, categories in BUSINESS table is located in a new table, CATEGORY</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And intersection table, BUSINESS_CATEGORY were built in order to link BUSINESS and CATEGORY.</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For friends, we made USER_FRIEND table and put each element in a cell.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In order to supplement the star systems, we needed more information than What we obtained.</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We considered income and polarity of review text as important factors.</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We downloaded GDP by state and INCOME by zip CSV file and imported them to ACCESS.</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Also, we did sentiment analysis of review text to see if they are positive or negative.</a:t>
            </a:r>
            <a:endParaRPr sz="1200">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Here is the code we used for sentiment analysis of  the text.</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We again saved the result to csv file and put it in the access.</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This time, we replace the old REVIEW table to this new one.</a:t>
            </a:r>
            <a:endParaRPr sz="1200">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Here is the completed relationship we made in access.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We made three business rules that are required to be followed in the relationship.</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If I briefly explain what they are,</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The first one indicates that any row of review that is not connected to both BUSINESS and USER cannot exist.</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The second one says that every business has to link to STATE_GDP table and ZIP_INCOME table.</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The last one disallows the row of CATEGORY to be erased if it is connected to BUSINESS_CATEGORY table.</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000">
                <a:solidFill>
                  <a:srgbClr val="2D3B45"/>
                </a:solidFill>
                <a:highlight>
                  <a:srgbClr val="FFFFFF"/>
                </a:highlight>
              </a:rPr>
              <a:t>SO- Why Yelp?</a:t>
            </a:r>
            <a:endParaRPr sz="1000">
              <a:solidFill>
                <a:srgbClr val="2D3B45"/>
              </a:solidFill>
              <a:highlight>
                <a:srgbClr val="FFFFFF"/>
              </a:highlight>
            </a:endParaRPr>
          </a:p>
          <a:p>
            <a:pPr marL="0" lvl="0" indent="0" algn="just" rtl="0">
              <a:lnSpc>
                <a:spcPct val="200000"/>
              </a:lnSpc>
              <a:spcBef>
                <a:spcPts val="0"/>
              </a:spcBef>
              <a:spcAft>
                <a:spcPts val="0"/>
              </a:spcAft>
              <a:buNone/>
            </a:pPr>
            <a:r>
              <a:rPr lang="en" sz="1000">
                <a:solidFill>
                  <a:srgbClr val="2D3B45"/>
                </a:solidFill>
                <a:highlight>
                  <a:srgbClr val="FFFFFF"/>
                </a:highlight>
              </a:rPr>
              <a:t>The group was interested in yelp because one- it’s a huge database. </a:t>
            </a:r>
            <a:endParaRPr sz="1000">
              <a:solidFill>
                <a:srgbClr val="2D3B45"/>
              </a:solidFill>
              <a:highlight>
                <a:srgbClr val="FFFFFF"/>
              </a:highlight>
            </a:endParaRPr>
          </a:p>
          <a:p>
            <a:pPr marL="0" lvl="0" indent="0" algn="just" rtl="0">
              <a:lnSpc>
                <a:spcPct val="200000"/>
              </a:lnSpc>
              <a:spcBef>
                <a:spcPts val="0"/>
              </a:spcBef>
              <a:spcAft>
                <a:spcPts val="0"/>
              </a:spcAft>
              <a:buNone/>
            </a:pPr>
            <a:r>
              <a:rPr lang="en" sz="1000">
                <a:solidFill>
                  <a:srgbClr val="2D3B45"/>
                </a:solidFill>
                <a:highlight>
                  <a:srgbClr val="FFFFFF"/>
                </a:highlight>
              </a:rPr>
              <a:t>It has a monthly average of 90 million visitors, and roughly 148 million reviews at the end of 2017. </a:t>
            </a:r>
            <a:endParaRPr sz="1000">
              <a:solidFill>
                <a:srgbClr val="2D3B45"/>
              </a:solidFill>
              <a:highlight>
                <a:srgbClr val="FFFFFF"/>
              </a:highlight>
            </a:endParaRPr>
          </a:p>
          <a:p>
            <a:pPr marL="0" lvl="0" indent="0" algn="just" rtl="0">
              <a:lnSpc>
                <a:spcPct val="200000"/>
              </a:lnSpc>
              <a:spcBef>
                <a:spcPts val="0"/>
              </a:spcBef>
              <a:spcAft>
                <a:spcPts val="0"/>
              </a:spcAft>
              <a:buNone/>
            </a:pPr>
            <a:r>
              <a:rPr lang="en" sz="1000">
                <a:solidFill>
                  <a:srgbClr val="2D3B45"/>
                </a:solidFill>
                <a:highlight>
                  <a:srgbClr val="FFFFFF"/>
                </a:highlight>
              </a:rPr>
              <a:t>THere is new data everyday, however- the group wanted to know how reliable this data could be. OUtside of the public ratings and reviews, business-provided information and user insight, we wanted to know if other extrinsic factors might affect the ratings and reviews that the establishments had received. </a:t>
            </a:r>
            <a:endParaRPr sz="1000">
              <a:solidFill>
                <a:srgbClr val="2D3B45"/>
              </a:solidFill>
              <a:highlight>
                <a:srgbClr val="FFFFFF"/>
              </a:highlight>
            </a:endParaRPr>
          </a:p>
          <a:p>
            <a:pPr marL="0" lvl="0" indent="0" algn="just" rtl="0">
              <a:lnSpc>
                <a:spcPct val="200000"/>
              </a:lnSpc>
              <a:spcBef>
                <a:spcPts val="0"/>
              </a:spcBef>
              <a:spcAft>
                <a:spcPts val="0"/>
              </a:spcAft>
              <a:buNone/>
            </a:pPr>
            <a:endParaRPr sz="1000">
              <a:solidFill>
                <a:srgbClr val="2D3B45"/>
              </a:solidFill>
              <a:highlight>
                <a:srgbClr val="FFFFFF"/>
              </a:highlight>
            </a:endParaRPr>
          </a:p>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Here is one of the examples of Queries we made.</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It shows three main things:</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The number of review count of each business,</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the average star of each business and </a:t>
            </a:r>
            <a:endParaRPr sz="1200">
              <a:latin typeface="Calibri"/>
              <a:ea typeface="Calibri"/>
              <a:cs typeface="Calibri"/>
              <a:sym typeface="Calibri"/>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average star of whole businesses in one city.</a:t>
            </a:r>
            <a:endParaRPr/>
          </a:p>
          <a:p>
            <a:pPr marL="0" lvl="0" indent="0" rtl="0">
              <a:spcBef>
                <a:spcPts val="0"/>
              </a:spcBef>
              <a:spcAft>
                <a:spcPts val="0"/>
              </a:spcAft>
              <a:buClr>
                <a:srgbClr val="000000"/>
              </a:buClr>
              <a:buFont typeface="Arial"/>
              <a:buNone/>
            </a:pPr>
            <a:r>
              <a:rPr lang="en" sz="1200">
                <a:latin typeface="Calibri"/>
                <a:ea typeface="Calibri"/>
                <a:cs typeface="Calibri"/>
                <a:sym typeface="Calibri"/>
              </a:rPr>
              <a:t>So, the customers can understand how high the business is rated in a specific city.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Font typeface="Arial"/>
              <a:buNone/>
            </a:pPr>
            <a:r>
              <a:rPr lang="en" sz="1200">
                <a:latin typeface="Calibri"/>
                <a:ea typeface="Calibri"/>
                <a:cs typeface="Calibri"/>
                <a:sym typeface="Calibri"/>
              </a:rPr>
              <a:t>This is how it looks like when the query is executed.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lt1"/>
              </a:buClr>
              <a:buSzPts val="1100"/>
              <a:buFont typeface="Arial"/>
              <a:buNone/>
            </a:pPr>
            <a:r>
              <a:rPr lang="en" sz="1200">
                <a:latin typeface="Calibri"/>
                <a:ea typeface="Calibri"/>
                <a:cs typeface="Calibri"/>
                <a:sym typeface="Calibri"/>
              </a:rPr>
              <a:t>What do we mean by “reliable”?</a:t>
            </a: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r>
              <a:rPr lang="en" sz="1200">
                <a:latin typeface="Calibri"/>
                <a:ea typeface="Calibri"/>
                <a:cs typeface="Calibri"/>
                <a:sym typeface="Calibri"/>
              </a:rPr>
              <a:t>Well, through yelp we are able to find information about the business. </a:t>
            </a: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r>
              <a:rPr lang="en" sz="1200">
                <a:latin typeface="Calibri"/>
                <a:ea typeface="Calibri"/>
                <a:cs typeface="Calibri"/>
                <a:sym typeface="Calibri"/>
              </a:rPr>
              <a:t>Every business owners are able to display information that they think people might want to look at.</a:t>
            </a: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r>
              <a:rPr lang="en" sz="1200">
                <a:latin typeface="Calibri"/>
                <a:ea typeface="Calibri"/>
                <a:cs typeface="Calibri"/>
                <a:sym typeface="Calibri"/>
              </a:rPr>
              <a:t>And as you can see on this picture, they’ve got name, address, phone number, open hour, menu, and price range and others like the menu and images of their products, which are often uploaded by users- </a:t>
            </a: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r>
              <a:rPr lang="en" sz="1200">
                <a:latin typeface="Calibri"/>
                <a:ea typeface="Calibri"/>
                <a:cs typeface="Calibri"/>
                <a:sym typeface="Calibri"/>
              </a:rPr>
              <a:t>It is basically promising to use yelp because it’s almost like free marketing for the business (at least if the reviews are good)</a:t>
            </a: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r>
              <a:rPr lang="en" sz="1200">
                <a:latin typeface="Calibri"/>
                <a:ea typeface="Calibri"/>
                <a:cs typeface="Calibri"/>
                <a:sym typeface="Calibri"/>
              </a:rPr>
              <a:t>The business information is provided by the businesses themselves, and so we know that this could more or less be reliable data, except for the occasional abandoned pages that haven’t been updated forever. </a:t>
            </a:r>
            <a:endParaRPr/>
          </a:p>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a:latin typeface="Calibri"/>
                <a:ea typeface="Calibri"/>
                <a:cs typeface="Calibri"/>
                <a:sym typeface="Calibri"/>
              </a:rPr>
              <a:t>The Users, on the other hand, are able to do two things. </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First, they are able to find information about the businesses that interest them.</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	This could be anything from location, ratings, and even search for specific cuisines or specialty services. </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	Users are even able to see what businesses are close by and the exact proximity to them</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Second, they are able to rate and review the businesses and even sometimes avail of free yelp “check0in” goodies</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If you are an “Elite” member like my friend over here, you get some extra perks like being able to attend free yelp “events” and receive freebies every once in a while. </a:t>
            </a:r>
            <a:endParaRPr sz="1200">
              <a:latin typeface="Calibri"/>
              <a:ea typeface="Calibri"/>
              <a:cs typeface="Calibri"/>
              <a:sym typeface="Calibri"/>
            </a:endParaRPr>
          </a:p>
          <a:p>
            <a:pPr marL="0" lvl="0" indent="0" rtl="0">
              <a:lnSpc>
                <a:spcPct val="115000"/>
              </a:lnSpc>
              <a:spcBef>
                <a:spcPts val="0"/>
              </a:spcBef>
              <a:spcAft>
                <a:spcPts val="0"/>
              </a:spcAft>
              <a:buNone/>
            </a:pPr>
            <a:endParaRPr sz="1200">
              <a:latin typeface="Calibri"/>
              <a:ea typeface="Calibri"/>
              <a:cs typeface="Calibri"/>
              <a:sym typeface="Calibri"/>
            </a:endParaRPr>
          </a:p>
          <a:p>
            <a:pPr marL="0" lvl="0" indent="0" rtl="0">
              <a:lnSpc>
                <a:spcPct val="115000"/>
              </a:lnSpc>
              <a:spcBef>
                <a:spcPts val="0"/>
              </a:spcBef>
              <a:spcAft>
                <a:spcPts val="0"/>
              </a:spcAft>
              <a:buClr>
                <a:schemeClr val="lt1"/>
              </a:buClr>
              <a:buSzPts val="1100"/>
              <a:buFont typeface="Arial"/>
              <a:buNone/>
            </a:pPr>
            <a:r>
              <a:rPr lang="en" sz="1200">
                <a:latin typeface="Calibri"/>
                <a:ea typeface="Calibri"/>
                <a:cs typeface="Calibri"/>
                <a:sym typeface="Calibri"/>
              </a:rPr>
              <a:t>THe point that we are getting to with this is that while the information we get is substantial and valuable, we must always remeber that this comes down to subjective opinions of yelp users.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We’ve established that yelp is a great database that can provide a lot of valuable market and consumer information if manipulated in the right way.</a:t>
            </a:r>
            <a:endParaRPr/>
          </a:p>
          <a:p>
            <a:pPr marL="0" lvl="0" indent="0">
              <a:spcBef>
                <a:spcPts val="0"/>
              </a:spcBef>
              <a:spcAft>
                <a:spcPts val="0"/>
              </a:spcAft>
              <a:buNone/>
            </a:pPr>
            <a:endParaRPr/>
          </a:p>
          <a:p>
            <a:pPr marL="0" lvl="0" indent="0" rtl="0">
              <a:spcBef>
                <a:spcPts val="0"/>
              </a:spcBef>
              <a:spcAft>
                <a:spcPts val="0"/>
              </a:spcAft>
              <a:buNone/>
            </a:pPr>
            <a:r>
              <a:rPr lang="en"/>
              <a:t>One problem that we found, was that a lot of yelp information is affected by intrinsic factors like </a:t>
            </a:r>
            <a:r>
              <a:rPr lang="en" sz="1000">
                <a:solidFill>
                  <a:srgbClr val="2D3B45"/>
                </a:solidFill>
                <a:highlight>
                  <a:srgbClr val="FFFFFF"/>
                </a:highlight>
              </a:rPr>
              <a:t>the quality of food, serving attitude, and sanitary conditions. </a:t>
            </a:r>
            <a:endParaRPr/>
          </a:p>
          <a:p>
            <a:pPr marL="0" lvl="0" indent="0" rtl="0">
              <a:spcBef>
                <a:spcPts val="0"/>
              </a:spcBef>
              <a:spcAft>
                <a:spcPts val="0"/>
              </a:spcAft>
              <a:buNone/>
            </a:pPr>
            <a:endParaRPr/>
          </a:p>
          <a:p>
            <a:pPr marL="0" lvl="0" indent="0" rtl="0">
              <a:spcBef>
                <a:spcPts val="0"/>
              </a:spcBef>
              <a:spcAft>
                <a:spcPts val="0"/>
              </a:spcAft>
              <a:buNone/>
            </a:pPr>
            <a:r>
              <a:rPr lang="en"/>
              <a:t>The group wanted to find out if there were other factors that could play into these ratings. </a:t>
            </a:r>
            <a:endParaRPr/>
          </a:p>
          <a:p>
            <a:pPr marL="0" lvl="0" indent="0" rtl="0">
              <a:spcBef>
                <a:spcPts val="0"/>
              </a:spcBef>
              <a:spcAft>
                <a:spcPts val="0"/>
              </a:spcAft>
              <a:buNone/>
            </a:pPr>
            <a:endParaRPr/>
          </a:p>
          <a:p>
            <a:pPr marL="0" lvl="0" indent="0" rtl="0">
              <a:spcBef>
                <a:spcPts val="0"/>
              </a:spcBef>
              <a:spcAft>
                <a:spcPts val="0"/>
              </a:spcAft>
              <a:buNone/>
            </a:pPr>
            <a:r>
              <a:rPr lang="en"/>
              <a:t>We decided that we wanted to focus on looking at possible extrinsic factors that might affect the number of stars a business receives. </a:t>
            </a: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algn="just" rtl="0">
              <a:lnSpc>
                <a:spcPct val="200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decided that we wanted to focus on looking at possible extrinsic factors that might affect the number of stars a business receives. </a:t>
            </a:r>
            <a:endParaRPr/>
          </a:p>
          <a:p>
            <a:pPr marL="0" lvl="0" indent="0">
              <a:spcBef>
                <a:spcPts val="0"/>
              </a:spcBef>
              <a:spcAft>
                <a:spcPts val="0"/>
              </a:spcAft>
              <a:buNone/>
            </a:pPr>
            <a:endParaRPr/>
          </a:p>
          <a:p>
            <a:pPr marL="0" lvl="0" indent="0">
              <a:spcBef>
                <a:spcPts val="0"/>
              </a:spcBef>
              <a:spcAft>
                <a:spcPts val="0"/>
              </a:spcAft>
              <a:buNone/>
            </a:pPr>
            <a:r>
              <a:rPr lang="en"/>
              <a:t>WHat we want to do is find other variables that might affect the yelp reviews.</a:t>
            </a:r>
            <a:endParaRPr/>
          </a:p>
          <a:p>
            <a:pPr marL="0" lvl="0" indent="0">
              <a:spcBef>
                <a:spcPts val="0"/>
              </a:spcBef>
              <a:spcAft>
                <a:spcPts val="0"/>
              </a:spcAft>
              <a:buNone/>
            </a:pPr>
            <a:endParaRPr/>
          </a:p>
          <a:p>
            <a:pPr marL="0" lvl="0" indent="0">
              <a:spcBef>
                <a:spcPts val="0"/>
              </a:spcBef>
              <a:spcAft>
                <a:spcPts val="0"/>
              </a:spcAft>
              <a:buNone/>
            </a:pPr>
            <a:r>
              <a:rPr lang="en"/>
              <a:t> We did this by coming up with Questions like if there is a relationship between the area in which a business is located and the number of stars it had and if these external factors might cause some skewing in the data. </a:t>
            </a:r>
            <a:endParaRPr/>
          </a:p>
          <a:p>
            <a:pPr marL="0" lvl="0" indent="0">
              <a:spcBef>
                <a:spcPts val="0"/>
              </a:spcBef>
              <a:spcAft>
                <a:spcPts val="0"/>
              </a:spcAft>
              <a:buNone/>
            </a:pPr>
            <a:endParaRPr sz="1000">
              <a:solidFill>
                <a:srgbClr val="2D3B45"/>
              </a:solidFill>
              <a:highlight>
                <a:srgbClr val="FFFFFF"/>
              </a:highlight>
            </a:endParaRPr>
          </a:p>
          <a:p>
            <a:pPr marL="0" lvl="0" indent="0">
              <a:spcBef>
                <a:spcPts val="0"/>
              </a:spcBef>
              <a:spcAft>
                <a:spcPts val="0"/>
              </a:spcAft>
              <a:buNone/>
            </a:pPr>
            <a:r>
              <a:rPr lang="en" sz="1000">
                <a:solidFill>
                  <a:srgbClr val="2D3B45"/>
                </a:solidFill>
                <a:highlight>
                  <a:srgbClr val="FFFFFF"/>
                </a:highlight>
              </a:rPr>
              <a:t>For example, let’s say that people in one location have higher income, so they traveled a lot and experienced many high-quality foods. They may be very strict about giving stars. Therefore, it could happen that 3 stars’ restaurants in one location is equivalent to 4 stars’ in another</a:t>
            </a:r>
            <a:endParaRPr sz="1000">
              <a:solidFill>
                <a:srgbClr val="2D3B45"/>
              </a:solidFill>
              <a:highlight>
                <a:srgbClr val="FFFFFF"/>
              </a:highlight>
            </a:endParaRPr>
          </a:p>
          <a:p>
            <a:pPr marL="0" lvl="0" indent="0">
              <a:spcBef>
                <a:spcPts val="0"/>
              </a:spcBef>
              <a:spcAft>
                <a:spcPts val="0"/>
              </a:spcAft>
              <a:buNone/>
            </a:pPr>
            <a:endParaRPr sz="1000">
              <a:solidFill>
                <a:srgbClr val="2D3B45"/>
              </a:solidFill>
              <a:highlight>
                <a:srgbClr val="FFFFFF"/>
              </a:highlight>
            </a:endParaRPr>
          </a:p>
          <a:p>
            <a:pPr marL="0" lvl="0" indent="0">
              <a:spcBef>
                <a:spcPts val="0"/>
              </a:spcBef>
              <a:spcAft>
                <a:spcPts val="0"/>
              </a:spcAft>
              <a:buNone/>
            </a:pPr>
            <a:r>
              <a:rPr lang="en"/>
              <a:t>Basically other external factors that might cause an overestimation or underestimation of rating for the establishment </a:t>
            </a:r>
            <a:endParaRPr/>
          </a:p>
          <a:p>
            <a:pPr marL="0" lvl="0" indent="0" algn="just" rtl="0">
              <a:lnSpc>
                <a:spcPct val="200000"/>
              </a:lnSpc>
              <a:spcBef>
                <a:spcPts val="0"/>
              </a:spcBef>
              <a:spcAft>
                <a:spcPts val="0"/>
              </a:spcAft>
              <a:buNone/>
            </a:pPr>
            <a:endParaRPr sz="1000">
              <a:solidFill>
                <a:srgbClr val="2D3B45"/>
              </a:solidFill>
              <a:highlight>
                <a:srgbClr val="FFFFFF"/>
              </a:highlight>
            </a:endParaRPr>
          </a:p>
          <a:p>
            <a:pPr marL="0" lvl="0" indent="0" algn="just" rtl="0">
              <a:lnSpc>
                <a:spcPct val="200000"/>
              </a:lnSpc>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lgn="just" rtl="0">
              <a:lnSpc>
                <a:spcPct val="200000"/>
              </a:lnSpc>
              <a:spcBef>
                <a:spcPts val="0"/>
              </a:spcBef>
              <a:spcAft>
                <a:spcPts val="0"/>
              </a:spcAft>
              <a:buNone/>
            </a:pPr>
            <a:r>
              <a:rPr lang="en" sz="1000">
                <a:solidFill>
                  <a:srgbClr val="2D3B45"/>
                </a:solidFill>
                <a:highlight>
                  <a:srgbClr val="FFFFFF"/>
                </a:highlight>
              </a:rPr>
              <a:t>We thought that extrinsic factors of the restaurants other than intrinsic factors such as quality of food, serving attitude, and sanitary condition could affect to either overestimate or underestimate the restaurants by giving them more or less stars.</a:t>
            </a:r>
            <a:endParaRPr sz="1000">
              <a:solidFill>
                <a:srgbClr val="2D3B45"/>
              </a:solidFill>
              <a:highlight>
                <a:srgbClr val="FFFFFF"/>
              </a:highlight>
            </a:endParaRPr>
          </a:p>
          <a:p>
            <a:pPr marL="0" lvl="0" indent="0" algn="just" rtl="0">
              <a:lnSpc>
                <a:spcPct val="200000"/>
              </a:lnSpc>
              <a:spcBef>
                <a:spcPts val="0"/>
              </a:spcBef>
              <a:spcAft>
                <a:spcPts val="0"/>
              </a:spcAft>
              <a:buNone/>
            </a:pPr>
            <a:r>
              <a:rPr lang="en" sz="1000">
                <a:solidFill>
                  <a:srgbClr val="2D3B45"/>
                </a:solidFill>
                <a:highlight>
                  <a:srgbClr val="FFFFFF"/>
                </a:highlight>
              </a:rPr>
              <a:t>For example, let’s say that people in one location have higher income, so they traveled a lot and experienced many high-quality foods. They may be very strict about giving stars. Therefore, it could happen that 3 stars’ restaurants in one location is equivalent to 4 stars’ in another.</a:t>
            </a:r>
            <a:endParaRPr sz="1000">
              <a:solidFill>
                <a:srgbClr val="2D3B45"/>
              </a:solidFill>
              <a:highlight>
                <a:srgbClr val="FFFFFF"/>
              </a:highlight>
            </a:endParaRPr>
          </a:p>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a:t>Check for polarity of reviews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a:latin typeface="Calibri"/>
                <a:ea typeface="Calibri"/>
                <a:cs typeface="Calibri"/>
                <a:sym typeface="Calibri"/>
              </a:rPr>
              <a:t>In the proposal presentation, we said that we got the dataset from yelp website. However, the data were too big to handle.</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Some of them were not even opened properly.</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Then we again obtained another one from Kaggle that you see here.</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One zipped file had 7 csv files  and the largest one was about 4 gigabyte, which contains around a million rows.</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The size was still big, but luckily, we were able to use them this time.</a:t>
            </a:r>
            <a:endParaRPr sz="1200">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a:latin typeface="Calibri"/>
                <a:ea typeface="Calibri"/>
                <a:cs typeface="Calibri"/>
                <a:sym typeface="Calibri"/>
              </a:rPr>
              <a:t>There are six tools that we have used to preprocess, normalize, and demo data.</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They are python, SQL, ACCESS, Excel, Insights, and Caspio.</a:t>
            </a:r>
            <a:endParaRPr sz="1200">
              <a:latin typeface="Calibri"/>
              <a:ea typeface="Calibri"/>
              <a:cs typeface="Calibri"/>
              <a:sym typeface="Calibri"/>
            </a:endParaRPr>
          </a:p>
          <a:p>
            <a:pPr marL="0" lvl="0" indent="0" rtl="0">
              <a:lnSpc>
                <a:spcPct val="115000"/>
              </a:lnSpc>
              <a:spcBef>
                <a:spcPts val="0"/>
              </a:spcBef>
              <a:spcAft>
                <a:spcPts val="0"/>
              </a:spcAft>
              <a:buNone/>
            </a:pPr>
            <a:r>
              <a:rPr lang="en" sz="1200">
                <a:latin typeface="Calibri"/>
                <a:ea typeface="Calibri"/>
                <a:cs typeface="Calibri"/>
                <a:sym typeface="Calibri"/>
              </a:rPr>
              <a:t>We will show you where we used them later in the presentation.</a:t>
            </a:r>
            <a:endParaRPr sz="1200">
              <a:latin typeface="Calibri"/>
              <a:ea typeface="Calibri"/>
              <a:cs typeface="Calibri"/>
              <a:sym typeface="Calibri"/>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r>
              <a:rPr lang="en"/>
              <a:t>Now I will hand you over to Taehoon to talk further about our process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Shape 10"/>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Shape 11"/>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Shape 12"/>
          <p:cNvGrpSpPr/>
          <p:nvPr/>
        </p:nvGrpSpPr>
        <p:grpSpPr>
          <a:xfrm>
            <a:off x="1004144" y="1022025"/>
            <a:ext cx="7136668" cy="152400"/>
            <a:chOff x="1346429" y="1011300"/>
            <a:chExt cx="6452100" cy="152400"/>
          </a:xfrm>
        </p:grpSpPr>
        <p:cxnSp>
          <p:nvCxnSpPr>
            <p:cNvPr id="13" name="Shape 13"/>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Shape 14"/>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Shape 15"/>
          <p:cNvGrpSpPr/>
          <p:nvPr/>
        </p:nvGrpSpPr>
        <p:grpSpPr>
          <a:xfrm>
            <a:off x="1004151" y="3969100"/>
            <a:ext cx="7136668" cy="152400"/>
            <a:chOff x="1346435" y="3969088"/>
            <a:chExt cx="6452100" cy="152400"/>
          </a:xfrm>
        </p:grpSpPr>
        <p:cxnSp>
          <p:nvCxnSpPr>
            <p:cNvPr id="16" name="Shape 16"/>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Shape 17"/>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Shape 18"/>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Shape 58"/>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Shape 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Shape 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Shape 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Shape 48"/>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www.bea.gov/"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yelp-dataset/yelp-dataset/dat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681650" y="2141200"/>
            <a:ext cx="5780700" cy="2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rgbClr val="000000"/>
                </a:solidFill>
                <a:highlight>
                  <a:srgbClr val="FFFFFF"/>
                </a:highlight>
              </a:rPr>
              <a:t>DATABASE ANALYSIS</a:t>
            </a:r>
            <a:endParaRPr sz="2400">
              <a:solidFill>
                <a:srgbClr val="000000"/>
              </a:solidFill>
              <a:highlight>
                <a:srgbClr val="FFFFFF"/>
              </a:highlight>
            </a:endParaRPr>
          </a:p>
        </p:txBody>
      </p:sp>
      <p:sp>
        <p:nvSpPr>
          <p:cNvPr id="67" name="Shape 67"/>
          <p:cNvSpPr txBox="1">
            <a:spLocks noGrp="1"/>
          </p:cNvSpPr>
          <p:nvPr>
            <p:ph type="subTitle" idx="1"/>
          </p:nvPr>
        </p:nvSpPr>
        <p:spPr>
          <a:xfrm>
            <a:off x="3321000" y="3528000"/>
            <a:ext cx="2739600" cy="1464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solidFill>
                  <a:srgbClr val="FFFFFF"/>
                </a:solidFill>
                <a:highlight>
                  <a:srgbClr val="FF0000"/>
                </a:highlight>
              </a:rPr>
              <a:t>BY: </a:t>
            </a:r>
            <a:endParaRPr b="1">
              <a:solidFill>
                <a:srgbClr val="FFFFFF"/>
              </a:solidFill>
              <a:highlight>
                <a:srgbClr val="FF0000"/>
              </a:highlight>
            </a:endParaRPr>
          </a:p>
          <a:p>
            <a:pPr marL="0" lvl="0" indent="0">
              <a:spcBef>
                <a:spcPts val="0"/>
              </a:spcBef>
              <a:spcAft>
                <a:spcPts val="0"/>
              </a:spcAft>
              <a:buNone/>
            </a:pPr>
            <a:r>
              <a:rPr lang="en" b="1">
                <a:solidFill>
                  <a:srgbClr val="FFFFFF"/>
                </a:solidFill>
                <a:highlight>
                  <a:srgbClr val="FF0000"/>
                </a:highlight>
              </a:rPr>
              <a:t>Taehoon Kim</a:t>
            </a:r>
            <a:endParaRPr b="1">
              <a:solidFill>
                <a:srgbClr val="FFFFFF"/>
              </a:solidFill>
              <a:highlight>
                <a:srgbClr val="FF0000"/>
              </a:highlight>
            </a:endParaRPr>
          </a:p>
          <a:p>
            <a:pPr marL="0" lvl="0" indent="0">
              <a:spcBef>
                <a:spcPts val="0"/>
              </a:spcBef>
              <a:spcAft>
                <a:spcPts val="0"/>
              </a:spcAft>
              <a:buNone/>
            </a:pPr>
            <a:r>
              <a:rPr lang="en" b="1">
                <a:solidFill>
                  <a:srgbClr val="FFFFFF"/>
                </a:solidFill>
                <a:highlight>
                  <a:srgbClr val="FF0000"/>
                </a:highlight>
              </a:rPr>
              <a:t>Jovany Funes</a:t>
            </a:r>
            <a:endParaRPr b="1">
              <a:solidFill>
                <a:srgbClr val="FFFFFF"/>
              </a:solidFill>
              <a:highlight>
                <a:srgbClr val="FF0000"/>
              </a:highlight>
            </a:endParaRPr>
          </a:p>
          <a:p>
            <a:pPr marL="0" lvl="0" indent="0" rtl="0">
              <a:spcBef>
                <a:spcPts val="0"/>
              </a:spcBef>
              <a:spcAft>
                <a:spcPts val="0"/>
              </a:spcAft>
              <a:buNone/>
            </a:pPr>
            <a:r>
              <a:rPr lang="en" b="1">
                <a:solidFill>
                  <a:srgbClr val="FFFFFF"/>
                </a:solidFill>
                <a:highlight>
                  <a:srgbClr val="FF0000"/>
                </a:highlight>
              </a:rPr>
              <a:t>Melissa Nubla</a:t>
            </a:r>
            <a:endParaRPr b="1">
              <a:solidFill>
                <a:srgbClr val="FFFFFF"/>
              </a:solidFill>
              <a:highlight>
                <a:srgbClr val="FF00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89975" y="58825"/>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a:t>ER-Diagram</a:t>
            </a:r>
            <a:endParaRPr/>
          </a:p>
        </p:txBody>
      </p:sp>
      <p:grpSp>
        <p:nvGrpSpPr>
          <p:cNvPr id="135" name="Shape 135"/>
          <p:cNvGrpSpPr/>
          <p:nvPr/>
        </p:nvGrpSpPr>
        <p:grpSpPr>
          <a:xfrm>
            <a:off x="424325" y="766237"/>
            <a:ext cx="8295355" cy="4012763"/>
            <a:chOff x="455000" y="812862"/>
            <a:chExt cx="8295355" cy="4012763"/>
          </a:xfrm>
        </p:grpSpPr>
        <p:pic>
          <p:nvPicPr>
            <p:cNvPr id="136" name="Shape 136"/>
            <p:cNvPicPr preferRelativeResize="0"/>
            <p:nvPr/>
          </p:nvPicPr>
          <p:blipFill>
            <a:blip r:embed="rId3">
              <a:alphaModFix/>
            </a:blip>
            <a:stretch>
              <a:fillRect/>
            </a:stretch>
          </p:blipFill>
          <p:spPr>
            <a:xfrm>
              <a:off x="455000" y="812862"/>
              <a:ext cx="8295355" cy="3936575"/>
            </a:xfrm>
            <a:prstGeom prst="rect">
              <a:avLst/>
            </a:prstGeom>
            <a:noFill/>
            <a:ln>
              <a:noFill/>
            </a:ln>
          </p:spPr>
        </p:pic>
        <p:sp>
          <p:nvSpPr>
            <p:cNvPr id="137" name="Shape 137"/>
            <p:cNvSpPr/>
            <p:nvPr/>
          </p:nvSpPr>
          <p:spPr>
            <a:xfrm>
              <a:off x="672375" y="3306425"/>
              <a:ext cx="2952300" cy="1519200"/>
            </a:xfrm>
            <a:prstGeom prst="rect">
              <a:avLst/>
            </a:prstGeom>
            <a:no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8" name="Shape 138"/>
            <p:cNvSpPr/>
            <p:nvPr/>
          </p:nvSpPr>
          <p:spPr>
            <a:xfrm>
              <a:off x="5812925" y="2785275"/>
              <a:ext cx="1302900" cy="222900"/>
            </a:xfrm>
            <a:prstGeom prst="rect">
              <a:avLst/>
            </a:prstGeom>
            <a:no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131575" y="-43350"/>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a:t>Preprocessing Data</a:t>
            </a:r>
            <a:endParaRPr/>
          </a:p>
        </p:txBody>
      </p:sp>
      <p:sp>
        <p:nvSpPr>
          <p:cNvPr id="144" name="Shape 144"/>
          <p:cNvSpPr txBox="1">
            <a:spLocks noGrp="1"/>
          </p:cNvSpPr>
          <p:nvPr>
            <p:ph type="body" idx="1"/>
          </p:nvPr>
        </p:nvSpPr>
        <p:spPr>
          <a:xfrm>
            <a:off x="311700" y="736375"/>
            <a:ext cx="8520600" cy="3302700"/>
          </a:xfrm>
          <a:prstGeom prst="rect">
            <a:avLst/>
          </a:prstGeom>
        </p:spPr>
        <p:txBody>
          <a:bodyPr spcFirstLastPara="1" wrap="square" lIns="91425" tIns="91425" rIns="91425" bIns="91425" anchor="t" anchorCtr="0">
            <a:noAutofit/>
          </a:bodyPr>
          <a:lstStyle/>
          <a:p>
            <a:pPr marL="457200" lvl="0" indent="-381000" rtl="0">
              <a:lnSpc>
                <a:spcPct val="115000"/>
              </a:lnSpc>
              <a:spcBef>
                <a:spcPts val="0"/>
              </a:spcBef>
              <a:spcAft>
                <a:spcPts val="0"/>
              </a:spcAft>
              <a:buClr>
                <a:srgbClr val="000000"/>
              </a:buClr>
              <a:buSzPts val="2400"/>
              <a:buFont typeface="Calibri"/>
              <a:buChar char="●"/>
            </a:pPr>
            <a:r>
              <a:rPr lang="en" sz="2400" dirty="0">
                <a:solidFill>
                  <a:srgbClr val="000000"/>
                </a:solidFill>
                <a:latin typeface="Calibri"/>
                <a:ea typeface="Calibri"/>
                <a:cs typeface="Calibri"/>
                <a:sym typeface="Calibri"/>
              </a:rPr>
              <a:t>Selected four csv files from datasets:</a:t>
            </a:r>
            <a:endParaRPr sz="2400" dirty="0">
              <a:solidFill>
                <a:srgbClr val="000000"/>
              </a:solidFill>
              <a:latin typeface="Calibri"/>
              <a:ea typeface="Calibri"/>
              <a:cs typeface="Calibri"/>
              <a:sym typeface="Calibri"/>
            </a:endParaRPr>
          </a:p>
          <a:p>
            <a:pPr marL="914400" lvl="1" indent="-381000" rtl="0">
              <a:lnSpc>
                <a:spcPct val="115000"/>
              </a:lnSpc>
              <a:spcBef>
                <a:spcPts val="0"/>
              </a:spcBef>
              <a:spcAft>
                <a:spcPts val="0"/>
              </a:spcAft>
              <a:buClr>
                <a:srgbClr val="000000"/>
              </a:buClr>
              <a:buSzPts val="2400"/>
              <a:buFont typeface="Calibri"/>
              <a:buChar char="○"/>
            </a:pPr>
            <a:r>
              <a:rPr lang="en" sz="2100" dirty="0">
                <a:solidFill>
                  <a:srgbClr val="000000"/>
                </a:solidFill>
                <a:latin typeface="Calibri"/>
                <a:ea typeface="Calibri"/>
                <a:cs typeface="Calibri"/>
                <a:sym typeface="Calibri"/>
              </a:rPr>
              <a:t>Business, Business_hours, Review, User</a:t>
            </a:r>
            <a:endParaRPr sz="2100" dirty="0">
              <a:solidFill>
                <a:srgbClr val="000000"/>
              </a:solidFill>
              <a:latin typeface="Calibri"/>
              <a:ea typeface="Calibri"/>
              <a:cs typeface="Calibri"/>
              <a:sym typeface="Calibri"/>
            </a:endParaRPr>
          </a:p>
          <a:p>
            <a:pPr marL="457200" lvl="0" indent="-381000" rtl="0">
              <a:lnSpc>
                <a:spcPct val="115000"/>
              </a:lnSpc>
              <a:spcBef>
                <a:spcPts val="0"/>
              </a:spcBef>
              <a:spcAft>
                <a:spcPts val="0"/>
              </a:spcAft>
              <a:buClr>
                <a:srgbClr val="000000"/>
              </a:buClr>
              <a:buSzPts val="2400"/>
              <a:buFont typeface="Calibri"/>
              <a:buChar char="●"/>
            </a:pPr>
            <a:r>
              <a:rPr lang="en" sz="2400" dirty="0">
                <a:solidFill>
                  <a:srgbClr val="000000"/>
                </a:solidFill>
                <a:latin typeface="Calibri"/>
                <a:ea typeface="Calibri"/>
                <a:cs typeface="Calibri"/>
                <a:sym typeface="Calibri"/>
              </a:rPr>
              <a:t>Deleted unnecessary rows and columns</a:t>
            </a:r>
            <a:endParaRPr sz="2400" dirty="0">
              <a:solidFill>
                <a:srgbClr val="000000"/>
              </a:solidFill>
              <a:latin typeface="Calibri"/>
              <a:ea typeface="Calibri"/>
              <a:cs typeface="Calibri"/>
              <a:sym typeface="Calibri"/>
            </a:endParaRPr>
          </a:p>
          <a:p>
            <a:pPr marL="914400" lvl="1" indent="-381000" rtl="0">
              <a:lnSpc>
                <a:spcPct val="115000"/>
              </a:lnSpc>
              <a:spcBef>
                <a:spcPts val="0"/>
              </a:spcBef>
              <a:spcAft>
                <a:spcPts val="0"/>
              </a:spcAft>
              <a:buClr>
                <a:srgbClr val="000000"/>
              </a:buClr>
              <a:buSzPts val="2400"/>
              <a:buFont typeface="Calibri"/>
              <a:buChar char="○"/>
            </a:pPr>
            <a:r>
              <a:rPr lang="en" sz="2100" dirty="0">
                <a:solidFill>
                  <a:srgbClr val="000000"/>
                </a:solidFill>
                <a:latin typeface="Calibri"/>
                <a:ea typeface="Calibri"/>
                <a:cs typeface="Calibri"/>
                <a:sym typeface="Calibri"/>
              </a:rPr>
              <a:t> BUSINESS</a:t>
            </a:r>
            <a:endParaRPr sz="2100" dirty="0">
              <a:solidFill>
                <a:srgbClr val="000000"/>
              </a:solidFill>
              <a:latin typeface="Calibri"/>
              <a:ea typeface="Calibri"/>
              <a:cs typeface="Calibri"/>
              <a:sym typeface="Calibri"/>
            </a:endParaRPr>
          </a:p>
          <a:p>
            <a:pPr marL="1333500" lvl="2" indent="-342900" rtl="0">
              <a:lnSpc>
                <a:spcPct val="115000"/>
              </a:lnSpc>
              <a:spcBef>
                <a:spcPts val="0"/>
              </a:spcBef>
              <a:spcAft>
                <a:spcPts val="0"/>
              </a:spcAft>
              <a:buClr>
                <a:srgbClr val="000000"/>
              </a:buClr>
              <a:buSzPts val="2400"/>
              <a:buFont typeface="Wingdings" panose="05000000000000000000" pitchFamily="2" charset="2"/>
              <a:buChar char="§"/>
            </a:pPr>
            <a:r>
              <a:rPr lang="en" sz="2100" dirty="0">
                <a:solidFill>
                  <a:srgbClr val="000000"/>
                </a:solidFill>
                <a:latin typeface="Calibri"/>
                <a:ea typeface="Calibri"/>
                <a:cs typeface="Calibri"/>
                <a:sym typeface="Calibri"/>
              </a:rPr>
              <a:t>Not in the United States</a:t>
            </a:r>
            <a:endParaRPr sz="2100" dirty="0">
              <a:solidFill>
                <a:srgbClr val="000000"/>
              </a:solidFill>
              <a:latin typeface="Calibri"/>
              <a:ea typeface="Calibri"/>
              <a:cs typeface="Calibri"/>
              <a:sym typeface="Calibri"/>
            </a:endParaRPr>
          </a:p>
          <a:p>
            <a:pPr marL="1333500" lvl="2" indent="-342900" rtl="0">
              <a:lnSpc>
                <a:spcPct val="115000"/>
              </a:lnSpc>
              <a:spcBef>
                <a:spcPts val="0"/>
              </a:spcBef>
              <a:spcAft>
                <a:spcPts val="0"/>
              </a:spcAft>
              <a:buClr>
                <a:srgbClr val="000000"/>
              </a:buClr>
              <a:buSzPts val="2400"/>
              <a:buFont typeface="Wingdings" panose="05000000000000000000" pitchFamily="2" charset="2"/>
              <a:buChar char="§"/>
            </a:pPr>
            <a:r>
              <a:rPr lang="en" sz="2100" dirty="0">
                <a:solidFill>
                  <a:srgbClr val="000000"/>
                </a:solidFill>
                <a:latin typeface="Calibri"/>
                <a:ea typeface="Calibri"/>
                <a:cs typeface="Calibri"/>
                <a:sym typeface="Calibri"/>
              </a:rPr>
              <a:t>Not related to restaurant</a:t>
            </a:r>
            <a:endParaRPr sz="2100" dirty="0">
              <a:solidFill>
                <a:srgbClr val="000000"/>
              </a:solidFill>
              <a:latin typeface="Calibri"/>
              <a:ea typeface="Calibri"/>
              <a:cs typeface="Calibri"/>
              <a:sym typeface="Calibri"/>
            </a:endParaRPr>
          </a:p>
          <a:p>
            <a:pPr marL="1333500" lvl="2" indent="-342900" rtl="0">
              <a:lnSpc>
                <a:spcPct val="115000"/>
              </a:lnSpc>
              <a:spcBef>
                <a:spcPts val="0"/>
              </a:spcBef>
              <a:spcAft>
                <a:spcPts val="0"/>
              </a:spcAft>
              <a:buClr>
                <a:srgbClr val="000000"/>
              </a:buClr>
              <a:buSzPts val="2400"/>
              <a:buFont typeface="Wingdings" panose="05000000000000000000" pitchFamily="2" charset="2"/>
              <a:buChar char="§"/>
            </a:pPr>
            <a:r>
              <a:rPr lang="en" sz="2100" dirty="0">
                <a:solidFill>
                  <a:srgbClr val="000000"/>
                </a:solidFill>
                <a:latin typeface="Calibri"/>
                <a:ea typeface="Calibri"/>
                <a:cs typeface="Calibri"/>
                <a:sym typeface="Calibri"/>
              </a:rPr>
              <a:t>States that do not have restaurants more than 100</a:t>
            </a:r>
            <a:endParaRPr sz="2100" dirty="0">
              <a:solidFill>
                <a:srgbClr val="000000"/>
              </a:solidFill>
              <a:latin typeface="Calibri"/>
              <a:ea typeface="Calibri"/>
              <a:cs typeface="Calibri"/>
              <a:sym typeface="Calibri"/>
            </a:endParaRPr>
          </a:p>
          <a:p>
            <a:pPr marL="1333500" lvl="2" indent="-342900" rtl="0">
              <a:lnSpc>
                <a:spcPct val="115000"/>
              </a:lnSpc>
              <a:spcBef>
                <a:spcPts val="0"/>
              </a:spcBef>
              <a:spcAft>
                <a:spcPts val="0"/>
              </a:spcAft>
              <a:buClr>
                <a:srgbClr val="000000"/>
              </a:buClr>
              <a:buSzPts val="2400"/>
              <a:buFont typeface="Wingdings" panose="05000000000000000000" pitchFamily="2" charset="2"/>
              <a:buChar char="§"/>
            </a:pPr>
            <a:r>
              <a:rPr lang="en" sz="2100" dirty="0">
                <a:solidFill>
                  <a:srgbClr val="000000"/>
                </a:solidFill>
                <a:latin typeface="Calibri"/>
                <a:ea typeface="Calibri"/>
                <a:cs typeface="Calibri"/>
                <a:sym typeface="Calibri"/>
              </a:rPr>
              <a:t>Rows that have null value in attribute, Business_ID</a:t>
            </a:r>
            <a:endParaRPr sz="2100" dirty="0">
              <a:solidFill>
                <a:srgbClr val="000000"/>
              </a:solidFill>
              <a:latin typeface="Calibri"/>
              <a:ea typeface="Calibri"/>
              <a:cs typeface="Calibri"/>
              <a:sym typeface="Calibri"/>
            </a:endParaRPr>
          </a:p>
          <a:p>
            <a:pPr marL="914400" lvl="1" indent="-381000" rtl="0">
              <a:lnSpc>
                <a:spcPct val="115000"/>
              </a:lnSpc>
              <a:spcBef>
                <a:spcPts val="0"/>
              </a:spcBef>
              <a:spcAft>
                <a:spcPts val="0"/>
              </a:spcAft>
              <a:buClr>
                <a:srgbClr val="000000"/>
              </a:buClr>
              <a:buSzPts val="2400"/>
              <a:buFont typeface="Calibri"/>
              <a:buChar char="○"/>
            </a:pPr>
            <a:r>
              <a:rPr lang="en" sz="2100" dirty="0">
                <a:solidFill>
                  <a:srgbClr val="000000"/>
                </a:solidFill>
                <a:latin typeface="Calibri"/>
                <a:ea typeface="Calibri"/>
                <a:cs typeface="Calibri"/>
                <a:sym typeface="Calibri"/>
              </a:rPr>
              <a:t>REVIEW, USER, and BUSINESS_HOUR</a:t>
            </a:r>
            <a:endParaRPr sz="2100" dirty="0">
              <a:solidFill>
                <a:srgbClr val="000000"/>
              </a:solidFill>
              <a:latin typeface="Calibri"/>
              <a:ea typeface="Calibri"/>
              <a:cs typeface="Calibri"/>
              <a:sym typeface="Calibri"/>
            </a:endParaRPr>
          </a:p>
          <a:p>
            <a:pPr marL="1371600" lvl="2" indent="-381000" rtl="0">
              <a:lnSpc>
                <a:spcPct val="115000"/>
              </a:lnSpc>
              <a:spcBef>
                <a:spcPts val="0"/>
              </a:spcBef>
              <a:spcAft>
                <a:spcPts val="0"/>
              </a:spcAft>
              <a:buClr>
                <a:srgbClr val="000000"/>
              </a:buClr>
              <a:buSzPts val="2400"/>
              <a:buFont typeface="Wingdings" panose="05000000000000000000" pitchFamily="2" charset="2"/>
              <a:buChar char="§"/>
            </a:pPr>
            <a:r>
              <a:rPr lang="en" sz="2100" dirty="0">
                <a:solidFill>
                  <a:srgbClr val="000000"/>
                </a:solidFill>
                <a:latin typeface="Calibri"/>
                <a:ea typeface="Calibri"/>
                <a:cs typeface="Calibri"/>
                <a:sym typeface="Calibri"/>
              </a:rPr>
              <a:t>Not related to BUSINESS</a:t>
            </a:r>
            <a:endParaRPr sz="2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0775" y="39775"/>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a:t>Example of Deletion using SQL</a:t>
            </a:r>
            <a:endParaRPr/>
          </a:p>
          <a:p>
            <a:pPr marL="0" lvl="0" indent="0">
              <a:spcBef>
                <a:spcPts val="0"/>
              </a:spcBef>
              <a:spcAft>
                <a:spcPts val="0"/>
              </a:spcAft>
              <a:buNone/>
            </a:pPr>
            <a:endParaRPr/>
          </a:p>
        </p:txBody>
      </p:sp>
      <p:sp>
        <p:nvSpPr>
          <p:cNvPr id="150" name="Shape 150"/>
          <p:cNvSpPr txBox="1">
            <a:spLocks noGrp="1"/>
          </p:cNvSpPr>
          <p:nvPr>
            <p:ph type="body" idx="1"/>
          </p:nvPr>
        </p:nvSpPr>
        <p:spPr>
          <a:xfrm>
            <a:off x="311700" y="823375"/>
            <a:ext cx="8832300" cy="3302700"/>
          </a:xfrm>
          <a:prstGeom prst="rect">
            <a:avLst/>
          </a:prstGeom>
        </p:spPr>
        <p:txBody>
          <a:bodyPr spcFirstLastPara="1" wrap="square" lIns="91425" tIns="91425" rIns="91425" bIns="91425" anchor="t" anchorCtr="0">
            <a:noAutofit/>
          </a:bodyPr>
          <a:lstStyle/>
          <a:p>
            <a:pPr marL="457200" lvl="0" indent="-361950" rtl="0">
              <a:lnSpc>
                <a:spcPct val="70000"/>
              </a:lnSpc>
              <a:spcBef>
                <a:spcPts val="0"/>
              </a:spcBef>
              <a:spcAft>
                <a:spcPts val="0"/>
              </a:spcAft>
              <a:buClr>
                <a:srgbClr val="000000"/>
              </a:buClr>
              <a:buSzPts val="2100"/>
              <a:buFont typeface="Calibri"/>
              <a:buChar char="●"/>
            </a:pPr>
            <a:r>
              <a:rPr lang="en" sz="2100">
                <a:solidFill>
                  <a:srgbClr val="000000"/>
                </a:solidFill>
                <a:latin typeface="Calibri"/>
                <a:ea typeface="Calibri"/>
                <a:cs typeface="Calibri"/>
                <a:sym typeface="Calibri"/>
              </a:rPr>
              <a:t>DELETE *</a:t>
            </a:r>
            <a:endParaRPr sz="2100">
              <a:solidFill>
                <a:srgbClr val="000000"/>
              </a:solidFill>
              <a:latin typeface="Calibri"/>
              <a:ea typeface="Calibri"/>
              <a:cs typeface="Calibri"/>
              <a:sym typeface="Calibri"/>
            </a:endParaRPr>
          </a:p>
          <a:p>
            <a:pPr marL="0" lvl="0" indent="0" rtl="0">
              <a:lnSpc>
                <a:spcPct val="70000"/>
              </a:lnSpc>
              <a:spcBef>
                <a:spcPts val="800"/>
              </a:spcBef>
              <a:spcAft>
                <a:spcPts val="0"/>
              </a:spcAft>
              <a:buClr>
                <a:srgbClr val="000000"/>
              </a:buClr>
              <a:buSzPts val="1900"/>
              <a:buFont typeface="Arial"/>
              <a:buNone/>
            </a:pPr>
            <a:r>
              <a:rPr lang="en" sz="2100">
                <a:solidFill>
                  <a:srgbClr val="000000"/>
                </a:solidFill>
                <a:latin typeface="Calibri"/>
                <a:ea typeface="Calibri"/>
                <a:cs typeface="Calibri"/>
                <a:sym typeface="Calibri"/>
              </a:rPr>
              <a:t>        FROM BUSINESS</a:t>
            </a:r>
            <a:endParaRPr sz="2100">
              <a:solidFill>
                <a:srgbClr val="000000"/>
              </a:solidFill>
              <a:latin typeface="Calibri"/>
              <a:ea typeface="Calibri"/>
              <a:cs typeface="Calibri"/>
              <a:sym typeface="Calibri"/>
            </a:endParaRPr>
          </a:p>
          <a:p>
            <a:pPr marL="0" lvl="0" indent="0" rtl="0">
              <a:lnSpc>
                <a:spcPct val="70000"/>
              </a:lnSpc>
              <a:spcBef>
                <a:spcPts val="800"/>
              </a:spcBef>
              <a:spcAft>
                <a:spcPts val="0"/>
              </a:spcAft>
              <a:buNone/>
            </a:pPr>
            <a:r>
              <a:rPr lang="en" sz="2100">
                <a:solidFill>
                  <a:srgbClr val="000000"/>
                </a:solidFill>
                <a:latin typeface="Calibri"/>
                <a:ea typeface="Calibri"/>
                <a:cs typeface="Calibri"/>
                <a:sym typeface="Calibri"/>
              </a:rPr>
              <a:t>        WHERE categories NOT LIKE "*Restaurants*";</a:t>
            </a:r>
            <a:endParaRPr sz="2100">
              <a:solidFill>
                <a:srgbClr val="000000"/>
              </a:solidFill>
              <a:latin typeface="Calibri"/>
              <a:ea typeface="Calibri"/>
              <a:cs typeface="Calibri"/>
              <a:sym typeface="Calibri"/>
            </a:endParaRPr>
          </a:p>
          <a:p>
            <a:pPr marL="0" lvl="0" indent="0" rtl="0">
              <a:lnSpc>
                <a:spcPct val="70000"/>
              </a:lnSpc>
              <a:spcBef>
                <a:spcPts val="800"/>
              </a:spcBef>
              <a:spcAft>
                <a:spcPts val="0"/>
              </a:spcAft>
              <a:buNone/>
            </a:pPr>
            <a:endParaRPr sz="2100">
              <a:solidFill>
                <a:srgbClr val="000000"/>
              </a:solidFill>
              <a:latin typeface="Calibri"/>
              <a:ea typeface="Calibri"/>
              <a:cs typeface="Calibri"/>
              <a:sym typeface="Calibri"/>
            </a:endParaRPr>
          </a:p>
          <a:p>
            <a:pPr marL="457200" lvl="0" indent="-361950" rtl="0">
              <a:lnSpc>
                <a:spcPct val="70000"/>
              </a:lnSpc>
              <a:spcBef>
                <a:spcPts val="800"/>
              </a:spcBef>
              <a:spcAft>
                <a:spcPts val="0"/>
              </a:spcAft>
              <a:buClr>
                <a:srgbClr val="000000"/>
              </a:buClr>
              <a:buSzPts val="2100"/>
              <a:buFont typeface="Calibri"/>
              <a:buChar char="●"/>
            </a:pPr>
            <a:r>
              <a:rPr lang="en" sz="2100">
                <a:solidFill>
                  <a:srgbClr val="000000"/>
                </a:solidFill>
                <a:latin typeface="Calibri"/>
                <a:ea typeface="Calibri"/>
                <a:cs typeface="Calibri"/>
                <a:sym typeface="Calibri"/>
              </a:rPr>
              <a:t>DELETE *</a:t>
            </a:r>
            <a:endParaRPr sz="2100">
              <a:solidFill>
                <a:srgbClr val="000000"/>
              </a:solidFill>
              <a:latin typeface="Calibri"/>
              <a:ea typeface="Calibri"/>
              <a:cs typeface="Calibri"/>
              <a:sym typeface="Calibri"/>
            </a:endParaRPr>
          </a:p>
          <a:p>
            <a:pPr marL="0" lvl="0" indent="0" rtl="0">
              <a:lnSpc>
                <a:spcPct val="70000"/>
              </a:lnSpc>
              <a:spcBef>
                <a:spcPts val="800"/>
              </a:spcBef>
              <a:spcAft>
                <a:spcPts val="0"/>
              </a:spcAft>
              <a:buClr>
                <a:srgbClr val="000000"/>
              </a:buClr>
              <a:buSzPts val="1900"/>
              <a:buFont typeface="Arial"/>
              <a:buNone/>
            </a:pPr>
            <a:r>
              <a:rPr lang="en" sz="2100">
                <a:solidFill>
                  <a:srgbClr val="000000"/>
                </a:solidFill>
                <a:latin typeface="Calibri"/>
                <a:ea typeface="Calibri"/>
                <a:cs typeface="Calibri"/>
                <a:sym typeface="Calibri"/>
              </a:rPr>
              <a:t>        FROM USER</a:t>
            </a:r>
            <a:endParaRPr sz="2100">
              <a:solidFill>
                <a:srgbClr val="000000"/>
              </a:solidFill>
              <a:latin typeface="Calibri"/>
              <a:ea typeface="Calibri"/>
              <a:cs typeface="Calibri"/>
              <a:sym typeface="Calibri"/>
            </a:endParaRPr>
          </a:p>
          <a:p>
            <a:pPr marL="0" lvl="0" indent="0" rtl="0">
              <a:lnSpc>
                <a:spcPct val="70000"/>
              </a:lnSpc>
              <a:spcBef>
                <a:spcPts val="800"/>
              </a:spcBef>
              <a:spcAft>
                <a:spcPts val="0"/>
              </a:spcAft>
              <a:buClr>
                <a:srgbClr val="000000"/>
              </a:buClr>
              <a:buSzPts val="1900"/>
              <a:buFont typeface="Arial"/>
              <a:buNone/>
            </a:pPr>
            <a:r>
              <a:rPr lang="en" sz="2100">
                <a:solidFill>
                  <a:srgbClr val="000000"/>
                </a:solidFill>
                <a:latin typeface="Calibri"/>
                <a:ea typeface="Calibri"/>
                <a:cs typeface="Calibri"/>
                <a:sym typeface="Calibri"/>
              </a:rPr>
              <a:t>        WHERE User_ID  NOT IN</a:t>
            </a:r>
            <a:endParaRPr sz="2100">
              <a:solidFill>
                <a:srgbClr val="000000"/>
              </a:solidFill>
              <a:latin typeface="Calibri"/>
              <a:ea typeface="Calibri"/>
              <a:cs typeface="Calibri"/>
              <a:sym typeface="Calibri"/>
            </a:endParaRPr>
          </a:p>
          <a:p>
            <a:pPr marL="0" lvl="0" indent="0" rtl="0">
              <a:lnSpc>
                <a:spcPct val="70000"/>
              </a:lnSpc>
              <a:spcBef>
                <a:spcPts val="800"/>
              </a:spcBef>
              <a:spcAft>
                <a:spcPts val="0"/>
              </a:spcAft>
              <a:buClr>
                <a:srgbClr val="000000"/>
              </a:buClr>
              <a:buSzPts val="1900"/>
              <a:buFont typeface="Arial"/>
              <a:buNone/>
            </a:pPr>
            <a:r>
              <a:rPr lang="en" sz="2100">
                <a:solidFill>
                  <a:srgbClr val="000000"/>
                </a:solidFill>
                <a:latin typeface="Calibri"/>
                <a:ea typeface="Calibri"/>
                <a:cs typeface="Calibri"/>
                <a:sym typeface="Calibri"/>
              </a:rPr>
              <a:t>                    (SELECT U.User_ID</a:t>
            </a:r>
            <a:endParaRPr sz="2100">
              <a:solidFill>
                <a:srgbClr val="000000"/>
              </a:solidFill>
              <a:latin typeface="Calibri"/>
              <a:ea typeface="Calibri"/>
              <a:cs typeface="Calibri"/>
              <a:sym typeface="Calibri"/>
            </a:endParaRPr>
          </a:p>
          <a:p>
            <a:pPr marL="0" lvl="0" indent="0" rtl="0">
              <a:lnSpc>
                <a:spcPct val="70000"/>
              </a:lnSpc>
              <a:spcBef>
                <a:spcPts val="800"/>
              </a:spcBef>
              <a:spcAft>
                <a:spcPts val="0"/>
              </a:spcAft>
              <a:buClr>
                <a:srgbClr val="000000"/>
              </a:buClr>
              <a:buSzPts val="1900"/>
              <a:buFont typeface="Arial"/>
              <a:buNone/>
            </a:pPr>
            <a:r>
              <a:rPr lang="en" sz="2100">
                <a:solidFill>
                  <a:srgbClr val="000000"/>
                </a:solidFill>
                <a:latin typeface="Calibri"/>
                <a:ea typeface="Calibri"/>
                <a:cs typeface="Calibri"/>
                <a:sym typeface="Calibri"/>
              </a:rPr>
              <a:t>                     FROM REVIEW AS R, BUSINESS AS B, USER AS U</a:t>
            </a:r>
            <a:endParaRPr sz="2100">
              <a:solidFill>
                <a:srgbClr val="000000"/>
              </a:solidFill>
              <a:latin typeface="Calibri"/>
              <a:ea typeface="Calibri"/>
              <a:cs typeface="Calibri"/>
              <a:sym typeface="Calibri"/>
            </a:endParaRPr>
          </a:p>
          <a:p>
            <a:pPr marL="0" lvl="0" indent="0" rtl="0">
              <a:lnSpc>
                <a:spcPct val="70000"/>
              </a:lnSpc>
              <a:spcBef>
                <a:spcPts val="800"/>
              </a:spcBef>
              <a:spcAft>
                <a:spcPts val="0"/>
              </a:spcAft>
              <a:buClr>
                <a:srgbClr val="000000"/>
              </a:buClr>
              <a:buSzPts val="1900"/>
              <a:buFont typeface="Arial"/>
              <a:buNone/>
            </a:pPr>
            <a:r>
              <a:rPr lang="en" sz="2100">
                <a:solidFill>
                  <a:srgbClr val="000000"/>
                </a:solidFill>
                <a:latin typeface="Calibri"/>
                <a:ea typeface="Calibri"/>
                <a:cs typeface="Calibri"/>
                <a:sym typeface="Calibri"/>
              </a:rPr>
              <a:t>                     WHERE R.Business_ID = B.Business_ID and R.User_ID = U.User_ID);</a:t>
            </a:r>
            <a:endParaRPr sz="2100">
              <a:solidFill>
                <a:srgbClr val="000000"/>
              </a:solidFill>
              <a:latin typeface="Calibri"/>
              <a:ea typeface="Calibri"/>
              <a:cs typeface="Calibri"/>
              <a:sym typeface="Calibri"/>
            </a:endParaRPr>
          </a:p>
          <a:p>
            <a:pPr marL="0" lvl="0" indent="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14250" y="22475"/>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a:t>Normalization Process</a:t>
            </a:r>
            <a:endParaRPr/>
          </a:p>
          <a:p>
            <a:pPr marL="0" lvl="0" indent="0">
              <a:spcBef>
                <a:spcPts val="0"/>
              </a:spcBef>
              <a:spcAft>
                <a:spcPts val="0"/>
              </a:spcAft>
              <a:buNone/>
            </a:pPr>
            <a:endParaRPr/>
          </a:p>
        </p:txBody>
      </p:sp>
      <p:sp>
        <p:nvSpPr>
          <p:cNvPr id="156" name="Shape 156"/>
          <p:cNvSpPr txBox="1">
            <a:spLocks noGrp="1"/>
          </p:cNvSpPr>
          <p:nvPr>
            <p:ph type="body" idx="1"/>
          </p:nvPr>
        </p:nvSpPr>
        <p:spPr>
          <a:xfrm>
            <a:off x="102025" y="768000"/>
            <a:ext cx="8520600" cy="3302700"/>
          </a:xfrm>
          <a:prstGeom prst="rect">
            <a:avLst/>
          </a:prstGeom>
        </p:spPr>
        <p:txBody>
          <a:bodyPr spcFirstLastPara="1" wrap="square" lIns="91425" tIns="91425" rIns="91425" bIns="91425" anchor="t" anchorCtr="0">
            <a:noAutofit/>
          </a:bodyPr>
          <a:lstStyle/>
          <a:p>
            <a:pPr marL="457200" lvl="0" indent="-361950" rtl="0">
              <a:lnSpc>
                <a:spcPct val="90000"/>
              </a:lnSpc>
              <a:spcBef>
                <a:spcPts val="0"/>
              </a:spcBef>
              <a:spcAft>
                <a:spcPts val="0"/>
              </a:spcAft>
              <a:buClr>
                <a:srgbClr val="000000"/>
              </a:buClr>
              <a:buSzPts val="2100"/>
              <a:buFont typeface="Calibri"/>
              <a:buChar char="●"/>
            </a:pPr>
            <a:r>
              <a:rPr lang="en" sz="2100">
                <a:solidFill>
                  <a:srgbClr val="000000"/>
                </a:solidFill>
                <a:latin typeface="Calibri"/>
                <a:ea typeface="Calibri"/>
                <a:cs typeface="Calibri"/>
                <a:sym typeface="Calibri"/>
              </a:rPr>
              <a:t> Found Violation of 1NF in BUSINESS and USER table</a:t>
            </a:r>
            <a:endParaRPr sz="1100">
              <a:solidFill>
                <a:srgbClr val="000000"/>
              </a:solidFill>
              <a:latin typeface="Calibri"/>
              <a:ea typeface="Calibri"/>
              <a:cs typeface="Calibri"/>
              <a:sym typeface="Calibri"/>
            </a:endParaRPr>
          </a:p>
          <a:p>
            <a:pPr marL="914400" lvl="1" indent="-361950" rtl="0">
              <a:lnSpc>
                <a:spcPct val="90000"/>
              </a:lnSpc>
              <a:spcBef>
                <a:spcPts val="0"/>
              </a:spcBef>
              <a:spcAft>
                <a:spcPts val="0"/>
              </a:spcAft>
              <a:buClr>
                <a:srgbClr val="000000"/>
              </a:buClr>
              <a:buSzPts val="2100"/>
              <a:buFont typeface="Calibri"/>
              <a:buChar char="○"/>
            </a:pPr>
            <a:r>
              <a:rPr lang="en" sz="2100">
                <a:solidFill>
                  <a:srgbClr val="000000"/>
                </a:solidFill>
                <a:latin typeface="Calibri"/>
                <a:ea typeface="Calibri"/>
                <a:cs typeface="Calibri"/>
                <a:sym typeface="Calibri"/>
              </a:rPr>
              <a:t>More than 1 element in one cell</a:t>
            </a:r>
            <a:endParaRPr sz="2100"/>
          </a:p>
        </p:txBody>
      </p:sp>
      <p:pic>
        <p:nvPicPr>
          <p:cNvPr id="157" name="Shape 157"/>
          <p:cNvPicPr preferRelativeResize="0"/>
          <p:nvPr/>
        </p:nvPicPr>
        <p:blipFill rotWithShape="1">
          <a:blip r:embed="rId3">
            <a:alphaModFix/>
          </a:blip>
          <a:srcRect/>
          <a:stretch/>
        </p:blipFill>
        <p:spPr>
          <a:xfrm>
            <a:off x="516169" y="1722710"/>
            <a:ext cx="3414148" cy="3151522"/>
          </a:xfrm>
          <a:prstGeom prst="rect">
            <a:avLst/>
          </a:prstGeom>
          <a:noFill/>
          <a:ln>
            <a:noFill/>
          </a:ln>
        </p:spPr>
      </p:pic>
      <p:pic>
        <p:nvPicPr>
          <p:cNvPr id="158" name="Shape 158"/>
          <p:cNvPicPr preferRelativeResize="0"/>
          <p:nvPr/>
        </p:nvPicPr>
        <p:blipFill rotWithShape="1">
          <a:blip r:embed="rId4">
            <a:alphaModFix/>
          </a:blip>
          <a:srcRect/>
          <a:stretch/>
        </p:blipFill>
        <p:spPr>
          <a:xfrm>
            <a:off x="4107782" y="3738375"/>
            <a:ext cx="4514850" cy="1135856"/>
          </a:xfrm>
          <a:prstGeom prst="rect">
            <a:avLst/>
          </a:prstGeom>
          <a:noFill/>
          <a:ln>
            <a:noFill/>
          </a:ln>
        </p:spPr>
      </p:pic>
      <p:sp>
        <p:nvSpPr>
          <p:cNvPr id="159" name="Shape 159"/>
          <p:cNvSpPr txBox="1"/>
          <p:nvPr/>
        </p:nvSpPr>
        <p:spPr>
          <a:xfrm>
            <a:off x="3470400" y="1722700"/>
            <a:ext cx="5393700" cy="1823700"/>
          </a:xfrm>
          <a:prstGeom prst="rect">
            <a:avLst/>
          </a:prstGeom>
          <a:noFill/>
          <a:ln>
            <a:noFill/>
          </a:ln>
        </p:spPr>
        <p:txBody>
          <a:bodyPr spcFirstLastPara="1" wrap="square" lIns="68575" tIns="34275" rIns="68575" bIns="34275" anchor="t" anchorCtr="0">
            <a:noAutofit/>
          </a:bodyPr>
          <a:lstStyle/>
          <a:p>
            <a:pPr marL="914400" lvl="0" indent="-361950" rtl="0">
              <a:lnSpc>
                <a:spcPct val="115000"/>
              </a:lnSpc>
              <a:spcBef>
                <a:spcPts val="0"/>
              </a:spcBef>
              <a:spcAft>
                <a:spcPts val="0"/>
              </a:spcAft>
              <a:buSzPts val="2100"/>
              <a:buFont typeface="Calibri"/>
              <a:buChar char="●"/>
            </a:pPr>
            <a:r>
              <a:rPr lang="en" sz="2100">
                <a:latin typeface="Calibri"/>
                <a:ea typeface="Calibri"/>
                <a:cs typeface="Calibri"/>
                <a:sym typeface="Calibri"/>
              </a:rPr>
              <a:t>Multivalued dependency with primary key of each table</a:t>
            </a:r>
            <a:endParaRPr sz="2100">
              <a:latin typeface="Calibri"/>
              <a:ea typeface="Calibri"/>
              <a:cs typeface="Calibri"/>
              <a:sym typeface="Calibri"/>
            </a:endParaRPr>
          </a:p>
          <a:p>
            <a:pPr marL="1371600" lvl="1" indent="-361950" rtl="0">
              <a:lnSpc>
                <a:spcPct val="115000"/>
              </a:lnSpc>
              <a:spcBef>
                <a:spcPts val="0"/>
              </a:spcBef>
              <a:spcAft>
                <a:spcPts val="0"/>
              </a:spcAft>
              <a:buSzPts val="2100"/>
              <a:buFont typeface="Calibri"/>
              <a:buChar char="○"/>
            </a:pPr>
            <a:r>
              <a:rPr lang="en" sz="2100">
                <a:latin typeface="Calibri"/>
                <a:ea typeface="Calibri"/>
                <a:cs typeface="Calibri"/>
                <a:sym typeface="Calibri"/>
              </a:rPr>
              <a:t>Business_ID         Categories</a:t>
            </a:r>
            <a:endParaRPr sz="2100">
              <a:latin typeface="Calibri"/>
              <a:ea typeface="Calibri"/>
              <a:cs typeface="Calibri"/>
              <a:sym typeface="Calibri"/>
            </a:endParaRPr>
          </a:p>
          <a:p>
            <a:pPr marL="1371600" lvl="1" indent="-361950" rtl="0">
              <a:lnSpc>
                <a:spcPct val="115000"/>
              </a:lnSpc>
              <a:spcBef>
                <a:spcPts val="0"/>
              </a:spcBef>
              <a:spcAft>
                <a:spcPts val="0"/>
              </a:spcAft>
              <a:buSzPts val="2100"/>
              <a:buFont typeface="Calibri"/>
              <a:buChar char="○"/>
            </a:pPr>
            <a:r>
              <a:rPr lang="en" sz="2100">
                <a:latin typeface="Calibri"/>
                <a:ea typeface="Calibri"/>
                <a:cs typeface="Calibri"/>
                <a:sym typeface="Calibri"/>
              </a:rPr>
              <a:t>User_ID         Friends</a:t>
            </a:r>
            <a:endParaRPr sz="2100">
              <a:latin typeface="Calibri"/>
              <a:ea typeface="Calibri"/>
              <a:cs typeface="Calibri"/>
              <a:sym typeface="Calibri"/>
            </a:endParaRPr>
          </a:p>
          <a:p>
            <a:pPr marL="0" marR="0" lvl="0" indent="0" algn="l" rtl="0">
              <a:lnSpc>
                <a:spcPct val="100000"/>
              </a:lnSpc>
              <a:spcBef>
                <a:spcPts val="0"/>
              </a:spcBef>
              <a:spcAft>
                <a:spcPts val="0"/>
              </a:spcAft>
              <a:buNone/>
            </a:pPr>
            <a:endParaRPr>
              <a:latin typeface="Calibri"/>
              <a:ea typeface="Calibri"/>
              <a:cs typeface="Calibri"/>
              <a:sym typeface="Calibri"/>
            </a:endParaRPr>
          </a:p>
        </p:txBody>
      </p:sp>
      <p:pic>
        <p:nvPicPr>
          <p:cNvPr id="160" name="Shape 160"/>
          <p:cNvPicPr preferRelativeResize="0"/>
          <p:nvPr/>
        </p:nvPicPr>
        <p:blipFill>
          <a:blip r:embed="rId5">
            <a:alphaModFix/>
          </a:blip>
          <a:stretch>
            <a:fillRect/>
          </a:stretch>
        </p:blipFill>
        <p:spPr>
          <a:xfrm>
            <a:off x="6268525" y="2629400"/>
            <a:ext cx="446925" cy="111731"/>
          </a:xfrm>
          <a:prstGeom prst="rect">
            <a:avLst/>
          </a:prstGeom>
          <a:noFill/>
          <a:ln>
            <a:noFill/>
          </a:ln>
        </p:spPr>
      </p:pic>
      <p:pic>
        <p:nvPicPr>
          <p:cNvPr id="161" name="Shape 161"/>
          <p:cNvPicPr preferRelativeResize="0"/>
          <p:nvPr/>
        </p:nvPicPr>
        <p:blipFill>
          <a:blip r:embed="rId5">
            <a:alphaModFix/>
          </a:blip>
          <a:stretch>
            <a:fillRect/>
          </a:stretch>
        </p:blipFill>
        <p:spPr>
          <a:xfrm>
            <a:off x="5811325" y="3010400"/>
            <a:ext cx="446925" cy="1117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14675" y="51000"/>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a:t>Normalization Process</a:t>
            </a:r>
            <a:endParaRPr/>
          </a:p>
        </p:txBody>
      </p:sp>
      <p:sp>
        <p:nvSpPr>
          <p:cNvPr id="167" name="Shape 167"/>
          <p:cNvSpPr txBox="1">
            <a:spLocks noGrp="1"/>
          </p:cNvSpPr>
          <p:nvPr>
            <p:ph type="body" idx="1"/>
          </p:nvPr>
        </p:nvSpPr>
        <p:spPr>
          <a:xfrm>
            <a:off x="5116550" y="910800"/>
            <a:ext cx="3836700" cy="3468000"/>
          </a:xfrm>
          <a:prstGeom prst="rect">
            <a:avLst/>
          </a:prstGeom>
        </p:spPr>
        <p:txBody>
          <a:bodyPr spcFirstLastPara="1" wrap="square" lIns="91425" tIns="91425" rIns="91425" bIns="91425" anchor="t" anchorCtr="0">
            <a:noAutofit/>
          </a:bodyPr>
          <a:lstStyle/>
          <a:p>
            <a:pPr marL="457200" lvl="0" indent="-361950" rtl="0">
              <a:lnSpc>
                <a:spcPct val="115000"/>
              </a:lnSpc>
              <a:spcBef>
                <a:spcPts val="0"/>
              </a:spcBef>
              <a:spcAft>
                <a:spcPts val="0"/>
              </a:spcAft>
              <a:buClr>
                <a:srgbClr val="000000"/>
              </a:buClr>
              <a:buSzPts val="2100"/>
              <a:buFont typeface="Calibri"/>
              <a:buChar char="●"/>
            </a:pPr>
            <a:r>
              <a:rPr lang="en" sz="2100">
                <a:solidFill>
                  <a:srgbClr val="000000"/>
                </a:solidFill>
                <a:latin typeface="Calibri"/>
                <a:ea typeface="Calibri"/>
                <a:cs typeface="Calibri"/>
                <a:sym typeface="Calibri"/>
              </a:rPr>
              <a:t>Put one element in a cell</a:t>
            </a:r>
            <a:endParaRPr sz="2100">
              <a:solidFill>
                <a:srgbClr val="000000"/>
              </a:solidFill>
              <a:latin typeface="Calibri"/>
              <a:ea typeface="Calibri"/>
              <a:cs typeface="Calibri"/>
              <a:sym typeface="Calibri"/>
            </a:endParaRPr>
          </a:p>
          <a:p>
            <a:pPr marL="457200" lvl="0" indent="-361950" rtl="0">
              <a:lnSpc>
                <a:spcPct val="115000"/>
              </a:lnSpc>
              <a:spcBef>
                <a:spcPts val="0"/>
              </a:spcBef>
              <a:spcAft>
                <a:spcPts val="0"/>
              </a:spcAft>
              <a:buClr>
                <a:srgbClr val="000000"/>
              </a:buClr>
              <a:buSzPts val="2100"/>
              <a:buFont typeface="Calibri"/>
              <a:buChar char="●"/>
            </a:pPr>
            <a:r>
              <a:rPr lang="en" sz="2100">
                <a:solidFill>
                  <a:srgbClr val="000000"/>
                </a:solidFill>
                <a:latin typeface="Calibri"/>
                <a:ea typeface="Calibri"/>
                <a:cs typeface="Calibri"/>
                <a:sym typeface="Calibri"/>
              </a:rPr>
              <a:t>Created New primary key</a:t>
            </a:r>
            <a:endParaRPr sz="1100">
              <a:solidFill>
                <a:srgbClr val="000000"/>
              </a:solidFill>
              <a:latin typeface="Calibri"/>
              <a:ea typeface="Calibri"/>
              <a:cs typeface="Calibri"/>
              <a:sym typeface="Calibri"/>
            </a:endParaRPr>
          </a:p>
          <a:p>
            <a:pPr marL="457200" lvl="0" indent="-361950" rtl="0">
              <a:lnSpc>
                <a:spcPct val="115000"/>
              </a:lnSpc>
              <a:spcBef>
                <a:spcPts val="0"/>
              </a:spcBef>
              <a:spcAft>
                <a:spcPts val="0"/>
              </a:spcAft>
              <a:buClr>
                <a:srgbClr val="000000"/>
              </a:buClr>
              <a:buSzPts val="2100"/>
              <a:buFont typeface="Calibri"/>
              <a:buChar char="●"/>
            </a:pPr>
            <a:r>
              <a:rPr lang="en" sz="2100">
                <a:solidFill>
                  <a:srgbClr val="000000"/>
                </a:solidFill>
                <a:latin typeface="Calibri"/>
                <a:ea typeface="Calibri"/>
                <a:cs typeface="Calibri"/>
                <a:sym typeface="Calibri"/>
              </a:rPr>
              <a:t>Save into new CSV file</a:t>
            </a:r>
            <a:endParaRPr sz="1100">
              <a:solidFill>
                <a:srgbClr val="000000"/>
              </a:solidFill>
              <a:latin typeface="Calibri"/>
              <a:ea typeface="Calibri"/>
              <a:cs typeface="Calibri"/>
              <a:sym typeface="Calibri"/>
            </a:endParaRPr>
          </a:p>
          <a:p>
            <a:pPr marL="457200" lvl="0" indent="-361950" rtl="0">
              <a:lnSpc>
                <a:spcPct val="115000"/>
              </a:lnSpc>
              <a:spcBef>
                <a:spcPts val="0"/>
              </a:spcBef>
              <a:spcAft>
                <a:spcPts val="0"/>
              </a:spcAft>
              <a:buClr>
                <a:srgbClr val="000000"/>
              </a:buClr>
              <a:buSzPts val="2100"/>
              <a:buFont typeface="Calibri"/>
              <a:buChar char="●"/>
            </a:pPr>
            <a:r>
              <a:rPr lang="en" sz="2100">
                <a:solidFill>
                  <a:srgbClr val="000000"/>
                </a:solidFill>
                <a:latin typeface="Calibri"/>
                <a:ea typeface="Calibri"/>
                <a:cs typeface="Calibri"/>
                <a:sym typeface="Calibri"/>
              </a:rPr>
              <a:t>Imported back to ACCESS</a:t>
            </a:r>
            <a:endParaRPr/>
          </a:p>
        </p:txBody>
      </p:sp>
      <p:pic>
        <p:nvPicPr>
          <p:cNvPr id="168" name="Shape 168"/>
          <p:cNvPicPr preferRelativeResize="0"/>
          <p:nvPr/>
        </p:nvPicPr>
        <p:blipFill rotWithShape="1">
          <a:blip r:embed="rId3">
            <a:alphaModFix/>
          </a:blip>
          <a:srcRect/>
          <a:stretch/>
        </p:blipFill>
        <p:spPr>
          <a:xfrm>
            <a:off x="190871" y="955302"/>
            <a:ext cx="4836319" cy="3378994"/>
          </a:xfrm>
          <a:prstGeom prst="rect">
            <a:avLst/>
          </a:prstGeom>
          <a:noFill/>
          <a:ln>
            <a:noFill/>
          </a:ln>
        </p:spPr>
      </p:pic>
      <p:pic>
        <p:nvPicPr>
          <p:cNvPr id="169" name="Shape 169"/>
          <p:cNvPicPr preferRelativeResize="0"/>
          <p:nvPr/>
        </p:nvPicPr>
        <p:blipFill rotWithShape="1">
          <a:blip r:embed="rId4">
            <a:alphaModFix/>
          </a:blip>
          <a:srcRect/>
          <a:stretch/>
        </p:blipFill>
        <p:spPr>
          <a:xfrm>
            <a:off x="3880560" y="2840205"/>
            <a:ext cx="5179219" cy="20431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3475" y="-136025"/>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a:t>Normalization Process</a:t>
            </a:r>
            <a:endParaRPr/>
          </a:p>
        </p:txBody>
      </p:sp>
      <p:sp>
        <p:nvSpPr>
          <p:cNvPr id="175" name="Shape 175"/>
          <p:cNvSpPr txBox="1">
            <a:spLocks noGrp="1"/>
          </p:cNvSpPr>
          <p:nvPr>
            <p:ph type="body" idx="1"/>
          </p:nvPr>
        </p:nvSpPr>
        <p:spPr>
          <a:xfrm>
            <a:off x="235500" y="418975"/>
            <a:ext cx="8520600" cy="2718300"/>
          </a:xfrm>
          <a:prstGeom prst="rect">
            <a:avLst/>
          </a:prstGeom>
        </p:spPr>
        <p:txBody>
          <a:bodyPr spcFirstLastPara="1" wrap="square" lIns="91425" tIns="91425" rIns="91425" bIns="91425" anchor="t" anchorCtr="0">
            <a:noAutofit/>
          </a:bodyPr>
          <a:lstStyle/>
          <a:p>
            <a:pPr marL="177800" lvl="0" indent="-171450" rtl="0">
              <a:lnSpc>
                <a:spcPct val="90000"/>
              </a:lnSpc>
              <a:spcBef>
                <a:spcPts val="0"/>
              </a:spcBef>
              <a:spcAft>
                <a:spcPts val="0"/>
              </a:spcAft>
              <a:buClr>
                <a:srgbClr val="000000"/>
              </a:buClr>
              <a:buSzPts val="2100"/>
              <a:buFont typeface="Arial"/>
              <a:buChar char="●"/>
            </a:pPr>
            <a:r>
              <a:rPr lang="en" sz="2100">
                <a:solidFill>
                  <a:srgbClr val="000000"/>
                </a:solidFill>
                <a:latin typeface="Calibri"/>
                <a:ea typeface="Calibri"/>
                <a:cs typeface="Calibri"/>
                <a:sym typeface="Calibri"/>
              </a:rPr>
              <a:t> Created new tables </a:t>
            </a:r>
            <a:endParaRPr sz="1100">
              <a:solidFill>
                <a:srgbClr val="000000"/>
              </a:solidFill>
              <a:latin typeface="Calibri"/>
              <a:ea typeface="Calibri"/>
              <a:cs typeface="Calibri"/>
              <a:sym typeface="Calibri"/>
            </a:endParaRPr>
          </a:p>
          <a:p>
            <a:pPr marL="520700" lvl="1" indent="-177800" rtl="0">
              <a:lnSpc>
                <a:spcPct val="90000"/>
              </a:lnSpc>
              <a:spcBef>
                <a:spcPts val="40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CATEGORY with a primary key, Category_ID</a:t>
            </a:r>
            <a:endParaRPr sz="1800">
              <a:solidFill>
                <a:srgbClr val="000000"/>
              </a:solidFill>
              <a:latin typeface="Calibri"/>
              <a:ea typeface="Calibri"/>
              <a:cs typeface="Calibri"/>
              <a:sym typeface="Calibri"/>
            </a:endParaRPr>
          </a:p>
          <a:p>
            <a:pPr marL="520700" lvl="1" indent="-177800" rtl="0">
              <a:lnSpc>
                <a:spcPct val="90000"/>
              </a:lnSpc>
              <a:spcBef>
                <a:spcPts val="40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BUSIENSS_CATEGORY (Intersection Table)</a:t>
            </a:r>
            <a:endParaRPr sz="1100">
              <a:solidFill>
                <a:srgbClr val="000000"/>
              </a:solidFill>
              <a:latin typeface="Calibri"/>
              <a:ea typeface="Calibri"/>
              <a:cs typeface="Calibri"/>
              <a:sym typeface="Calibri"/>
            </a:endParaRPr>
          </a:p>
          <a:p>
            <a:pPr marL="520700" lvl="1" indent="-63500" rtl="0">
              <a:lnSpc>
                <a:spcPct val="90000"/>
              </a:lnSpc>
              <a:spcBef>
                <a:spcPts val="400"/>
              </a:spcBef>
              <a:spcAft>
                <a:spcPts val="0"/>
              </a:spcAft>
              <a:buClr>
                <a:srgbClr val="000000"/>
              </a:buClr>
              <a:buSzPts val="1800"/>
              <a:buFont typeface="Arial"/>
              <a:buNone/>
            </a:pPr>
            <a:endParaRPr sz="1800">
              <a:solidFill>
                <a:srgbClr val="000000"/>
              </a:solidFill>
              <a:latin typeface="Calibri"/>
              <a:ea typeface="Calibri"/>
              <a:cs typeface="Calibri"/>
              <a:sym typeface="Calibri"/>
            </a:endParaRPr>
          </a:p>
          <a:p>
            <a:pPr marL="520700" lvl="1" indent="-63500" rtl="0">
              <a:lnSpc>
                <a:spcPct val="90000"/>
              </a:lnSpc>
              <a:spcBef>
                <a:spcPts val="400"/>
              </a:spcBef>
              <a:spcAft>
                <a:spcPts val="0"/>
              </a:spcAft>
              <a:buClr>
                <a:srgbClr val="000000"/>
              </a:buClr>
              <a:buSzPts val="1800"/>
              <a:buFont typeface="Arial"/>
              <a:buNone/>
            </a:pPr>
            <a:endParaRPr sz="1800">
              <a:solidFill>
                <a:srgbClr val="000000"/>
              </a:solidFill>
              <a:latin typeface="Calibri"/>
              <a:ea typeface="Calibri"/>
              <a:cs typeface="Calibri"/>
              <a:sym typeface="Calibri"/>
            </a:endParaRPr>
          </a:p>
          <a:p>
            <a:pPr marL="520700" lvl="1" indent="-63500" rtl="0">
              <a:lnSpc>
                <a:spcPct val="90000"/>
              </a:lnSpc>
              <a:spcBef>
                <a:spcPts val="400"/>
              </a:spcBef>
              <a:spcAft>
                <a:spcPts val="0"/>
              </a:spcAft>
              <a:buClr>
                <a:srgbClr val="000000"/>
              </a:buClr>
              <a:buSzPts val="1800"/>
              <a:buFont typeface="Arial"/>
              <a:buNone/>
            </a:pPr>
            <a:endParaRPr sz="1800">
              <a:solidFill>
                <a:srgbClr val="000000"/>
              </a:solidFill>
              <a:latin typeface="Calibri"/>
              <a:ea typeface="Calibri"/>
              <a:cs typeface="Calibri"/>
              <a:sym typeface="Calibri"/>
            </a:endParaRPr>
          </a:p>
          <a:p>
            <a:pPr marL="520700" lvl="1" indent="-63500" rtl="0">
              <a:lnSpc>
                <a:spcPct val="90000"/>
              </a:lnSpc>
              <a:spcBef>
                <a:spcPts val="400"/>
              </a:spcBef>
              <a:spcAft>
                <a:spcPts val="0"/>
              </a:spcAft>
              <a:buClr>
                <a:srgbClr val="000000"/>
              </a:buClr>
              <a:buSzPts val="1800"/>
              <a:buFont typeface="Arial"/>
              <a:buNone/>
            </a:pPr>
            <a:endParaRPr sz="1800">
              <a:solidFill>
                <a:srgbClr val="000000"/>
              </a:solidFill>
              <a:latin typeface="Calibri"/>
              <a:ea typeface="Calibri"/>
              <a:cs typeface="Calibri"/>
              <a:sym typeface="Calibri"/>
            </a:endParaRPr>
          </a:p>
          <a:p>
            <a:pPr marL="0" lvl="1" indent="0" rtl="0">
              <a:lnSpc>
                <a:spcPct val="90000"/>
              </a:lnSpc>
              <a:spcBef>
                <a:spcPts val="400"/>
              </a:spcBef>
              <a:spcAft>
                <a:spcPts val="0"/>
              </a:spcAft>
              <a:buClr>
                <a:srgbClr val="000000"/>
              </a:buClr>
              <a:buSzPts val="1800"/>
              <a:buFont typeface="Arial"/>
              <a:buNone/>
            </a:pPr>
            <a:endParaRPr sz="1800">
              <a:solidFill>
                <a:srgbClr val="000000"/>
              </a:solidFill>
              <a:latin typeface="Calibri"/>
              <a:ea typeface="Calibri"/>
              <a:cs typeface="Calibri"/>
              <a:sym typeface="Calibri"/>
            </a:endParaRPr>
          </a:p>
          <a:p>
            <a:pPr marL="0" lvl="0" indent="0" rtl="0">
              <a:lnSpc>
                <a:spcPct val="90000"/>
              </a:lnSpc>
              <a:spcBef>
                <a:spcPts val="400"/>
              </a:spcBef>
              <a:spcAft>
                <a:spcPts val="0"/>
              </a:spcAft>
              <a:buNone/>
            </a:pPr>
            <a:endParaRPr/>
          </a:p>
        </p:txBody>
      </p:sp>
      <p:pic>
        <p:nvPicPr>
          <p:cNvPr id="176" name="Shape 176"/>
          <p:cNvPicPr preferRelativeResize="0"/>
          <p:nvPr/>
        </p:nvPicPr>
        <p:blipFill rotWithShape="1">
          <a:blip r:embed="rId3">
            <a:alphaModFix/>
          </a:blip>
          <a:srcRect/>
          <a:stretch/>
        </p:blipFill>
        <p:spPr>
          <a:xfrm>
            <a:off x="3853738" y="1780202"/>
            <a:ext cx="4479131" cy="1164431"/>
          </a:xfrm>
          <a:prstGeom prst="rect">
            <a:avLst/>
          </a:prstGeom>
          <a:noFill/>
          <a:ln>
            <a:noFill/>
          </a:ln>
        </p:spPr>
      </p:pic>
      <p:pic>
        <p:nvPicPr>
          <p:cNvPr id="177" name="Shape 177"/>
          <p:cNvPicPr preferRelativeResize="0"/>
          <p:nvPr/>
        </p:nvPicPr>
        <p:blipFill rotWithShape="1">
          <a:blip r:embed="rId4">
            <a:alphaModFix/>
          </a:blip>
          <a:srcRect/>
          <a:stretch/>
        </p:blipFill>
        <p:spPr>
          <a:xfrm>
            <a:off x="892654" y="1551602"/>
            <a:ext cx="2400300" cy="1393031"/>
          </a:xfrm>
          <a:prstGeom prst="rect">
            <a:avLst/>
          </a:prstGeom>
          <a:noFill/>
          <a:ln>
            <a:noFill/>
          </a:ln>
        </p:spPr>
      </p:pic>
      <p:pic>
        <p:nvPicPr>
          <p:cNvPr id="178" name="Shape 178"/>
          <p:cNvPicPr preferRelativeResize="0"/>
          <p:nvPr/>
        </p:nvPicPr>
        <p:blipFill rotWithShape="1">
          <a:blip r:embed="rId5">
            <a:alphaModFix/>
          </a:blip>
          <a:srcRect/>
          <a:stretch/>
        </p:blipFill>
        <p:spPr>
          <a:xfrm>
            <a:off x="892654" y="3558048"/>
            <a:ext cx="5200650" cy="1378744"/>
          </a:xfrm>
          <a:prstGeom prst="rect">
            <a:avLst/>
          </a:prstGeom>
          <a:noFill/>
          <a:ln>
            <a:noFill/>
          </a:ln>
        </p:spPr>
      </p:pic>
      <p:sp>
        <p:nvSpPr>
          <p:cNvPr id="179" name="Shape 179"/>
          <p:cNvSpPr txBox="1"/>
          <p:nvPr/>
        </p:nvSpPr>
        <p:spPr>
          <a:xfrm>
            <a:off x="235500" y="3021525"/>
            <a:ext cx="7343100" cy="856800"/>
          </a:xfrm>
          <a:prstGeom prst="rect">
            <a:avLst/>
          </a:prstGeom>
          <a:noFill/>
          <a:ln>
            <a:noFill/>
          </a:ln>
        </p:spPr>
        <p:txBody>
          <a:bodyPr spcFirstLastPara="1" wrap="square" lIns="91425" tIns="91425" rIns="91425" bIns="91425" anchor="t" anchorCtr="0">
            <a:noAutofit/>
          </a:bodyPr>
          <a:lstStyle/>
          <a:p>
            <a:pPr marL="520700" lvl="1" indent="-177800" rtl="0">
              <a:lnSpc>
                <a:spcPct val="90000"/>
              </a:lnSpc>
              <a:spcBef>
                <a:spcPts val="400"/>
              </a:spcBef>
              <a:spcAft>
                <a:spcPts val="0"/>
              </a:spcAft>
              <a:buSzPts val="1800"/>
              <a:buChar char="○"/>
            </a:pPr>
            <a:r>
              <a:rPr lang="en" sz="1800">
                <a:latin typeface="Calibri"/>
                <a:ea typeface="Calibri"/>
                <a:cs typeface="Calibri"/>
                <a:sym typeface="Calibri"/>
              </a:rPr>
              <a:t>USER_FRIEND with a primary key, UF_ID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59300" y="238600"/>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a:t>Adding Tables &amp; Attribute</a:t>
            </a:r>
            <a:endParaRPr/>
          </a:p>
        </p:txBody>
      </p:sp>
      <p:sp>
        <p:nvSpPr>
          <p:cNvPr id="185" name="Shape 185"/>
          <p:cNvSpPr txBox="1">
            <a:spLocks noGrp="1"/>
          </p:cNvSpPr>
          <p:nvPr>
            <p:ph type="body" idx="1"/>
          </p:nvPr>
        </p:nvSpPr>
        <p:spPr>
          <a:xfrm>
            <a:off x="311700" y="1128700"/>
            <a:ext cx="8599200" cy="3434700"/>
          </a:xfrm>
          <a:prstGeom prst="rect">
            <a:avLst/>
          </a:prstGeom>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000000"/>
              </a:buClr>
              <a:buSzPts val="2400"/>
              <a:buFont typeface="Calibri"/>
              <a:buChar char="●"/>
            </a:pPr>
            <a:r>
              <a:rPr lang="en" sz="2400" dirty="0">
                <a:solidFill>
                  <a:srgbClr val="000000"/>
                </a:solidFill>
                <a:latin typeface="Calibri"/>
                <a:ea typeface="Calibri"/>
                <a:cs typeface="Calibri"/>
                <a:sym typeface="Calibri"/>
              </a:rPr>
              <a:t>In order to solve the problem we brought up, we added new information</a:t>
            </a:r>
            <a:endParaRPr sz="2400" dirty="0">
              <a:solidFill>
                <a:srgbClr val="000000"/>
              </a:solidFill>
              <a:latin typeface="Calibri"/>
              <a:ea typeface="Calibri"/>
              <a:cs typeface="Calibri"/>
              <a:sym typeface="Calibri"/>
            </a:endParaRPr>
          </a:p>
          <a:p>
            <a:pPr marL="914400" lvl="1" indent="-361950" rtl="0">
              <a:lnSpc>
                <a:spcPct val="150000"/>
              </a:lnSpc>
              <a:spcBef>
                <a:spcPts val="0"/>
              </a:spcBef>
              <a:spcAft>
                <a:spcPts val="0"/>
              </a:spcAft>
              <a:buClr>
                <a:srgbClr val="000000"/>
              </a:buClr>
              <a:buSzPts val="2100"/>
              <a:buFont typeface="Calibri"/>
              <a:buChar char="○"/>
            </a:pPr>
            <a:r>
              <a:rPr lang="en" sz="2100" dirty="0">
                <a:solidFill>
                  <a:srgbClr val="000000"/>
                </a:solidFill>
                <a:latin typeface="Calibri"/>
                <a:ea typeface="Calibri"/>
                <a:cs typeface="Calibri"/>
                <a:sym typeface="Calibri"/>
              </a:rPr>
              <a:t>STATE_GDP and ZIP_INCOME table </a:t>
            </a:r>
            <a:endParaRPr sz="2100" dirty="0">
              <a:solidFill>
                <a:srgbClr val="000000"/>
              </a:solidFill>
              <a:latin typeface="Calibri"/>
              <a:ea typeface="Calibri"/>
              <a:cs typeface="Calibri"/>
              <a:sym typeface="Calibri"/>
            </a:endParaRPr>
          </a:p>
          <a:p>
            <a:pPr marL="1352550" lvl="2" indent="-342900" rtl="0">
              <a:lnSpc>
                <a:spcPct val="150000"/>
              </a:lnSpc>
              <a:spcBef>
                <a:spcPts val="0"/>
              </a:spcBef>
              <a:spcAft>
                <a:spcPts val="0"/>
              </a:spcAft>
              <a:buClr>
                <a:srgbClr val="000000"/>
              </a:buClr>
              <a:buSzPts val="2100"/>
              <a:buFont typeface="Wingdings" panose="05000000000000000000" pitchFamily="2" charset="2"/>
              <a:buChar char="§"/>
            </a:pPr>
            <a:r>
              <a:rPr lang="en" sz="2100" dirty="0">
                <a:solidFill>
                  <a:srgbClr val="000000"/>
                </a:solidFill>
                <a:latin typeface="Calibri"/>
                <a:ea typeface="Calibri"/>
                <a:cs typeface="Calibri"/>
                <a:sym typeface="Calibri"/>
              </a:rPr>
              <a:t>Downloaded csv files from </a:t>
            </a:r>
            <a:r>
              <a:rPr lang="en" sz="2100" u="sng" dirty="0">
                <a:solidFill>
                  <a:srgbClr val="0563C1"/>
                </a:solidFill>
                <a:latin typeface="Calibri"/>
                <a:ea typeface="Calibri"/>
                <a:cs typeface="Calibri"/>
                <a:sym typeface="Calibri"/>
                <a:hlinkClick r:id="rId3"/>
              </a:rPr>
              <a:t>www.bea.gov</a:t>
            </a:r>
            <a:r>
              <a:rPr lang="en" sz="2100" dirty="0">
                <a:solidFill>
                  <a:srgbClr val="000000"/>
                </a:solidFill>
                <a:latin typeface="Calibri"/>
                <a:ea typeface="Calibri"/>
                <a:cs typeface="Calibri"/>
                <a:sym typeface="Calibri"/>
              </a:rPr>
              <a:t>   </a:t>
            </a:r>
            <a:endParaRPr sz="2100" dirty="0">
              <a:solidFill>
                <a:srgbClr val="000000"/>
              </a:solidFill>
              <a:latin typeface="Calibri"/>
              <a:ea typeface="Calibri"/>
              <a:cs typeface="Calibri"/>
              <a:sym typeface="Calibri"/>
            </a:endParaRPr>
          </a:p>
          <a:p>
            <a:pPr marL="914400" lvl="1" indent="-361950" rtl="0">
              <a:lnSpc>
                <a:spcPct val="150000"/>
              </a:lnSpc>
              <a:spcBef>
                <a:spcPts val="0"/>
              </a:spcBef>
              <a:spcAft>
                <a:spcPts val="0"/>
              </a:spcAft>
              <a:buClr>
                <a:srgbClr val="000000"/>
              </a:buClr>
              <a:buSzPts val="2100"/>
              <a:buFont typeface="Calibri"/>
              <a:buChar char="○"/>
            </a:pPr>
            <a:r>
              <a:rPr lang="en" sz="2100" dirty="0">
                <a:solidFill>
                  <a:srgbClr val="000000"/>
                </a:solidFill>
                <a:latin typeface="Calibri"/>
                <a:ea typeface="Calibri"/>
                <a:cs typeface="Calibri"/>
                <a:sym typeface="Calibri"/>
              </a:rPr>
              <a:t>Polarity of text in REVIEW</a:t>
            </a:r>
            <a:endParaRPr sz="2100" dirty="0">
              <a:solidFill>
                <a:srgbClr val="000000"/>
              </a:solidFill>
              <a:latin typeface="Calibri"/>
              <a:ea typeface="Calibri"/>
              <a:cs typeface="Calibri"/>
              <a:sym typeface="Calibri"/>
            </a:endParaRPr>
          </a:p>
          <a:p>
            <a:pPr marL="1352550" lvl="2" indent="-342900" rtl="0">
              <a:lnSpc>
                <a:spcPct val="150000"/>
              </a:lnSpc>
              <a:spcBef>
                <a:spcPts val="400"/>
              </a:spcBef>
              <a:spcAft>
                <a:spcPts val="0"/>
              </a:spcAft>
              <a:buClr>
                <a:srgbClr val="000000"/>
              </a:buClr>
              <a:buSzPts val="2100"/>
              <a:buFont typeface="Wingdings" panose="05000000000000000000" pitchFamily="2" charset="2"/>
              <a:buChar char="§"/>
            </a:pPr>
            <a:r>
              <a:rPr lang="en" sz="2100" dirty="0">
                <a:solidFill>
                  <a:srgbClr val="000000"/>
                </a:solidFill>
                <a:latin typeface="Calibri"/>
                <a:ea typeface="Calibri"/>
                <a:cs typeface="Calibri"/>
                <a:sym typeface="Calibri"/>
              </a:rPr>
              <a:t>Used python to do the sentiment analysis</a:t>
            </a:r>
            <a:endParaRPr sz="2100" dirty="0">
              <a:solidFill>
                <a:srgbClr val="000000"/>
              </a:solidFill>
              <a:latin typeface="Calibri"/>
              <a:ea typeface="Calibri"/>
              <a:cs typeface="Calibri"/>
              <a:sym typeface="Calibri"/>
            </a:endParaRPr>
          </a:p>
          <a:p>
            <a:pPr marL="1352550" lvl="2" indent="-342900" rtl="0">
              <a:lnSpc>
                <a:spcPct val="150000"/>
              </a:lnSpc>
              <a:spcBef>
                <a:spcPts val="400"/>
              </a:spcBef>
              <a:spcAft>
                <a:spcPts val="0"/>
              </a:spcAft>
              <a:buClr>
                <a:srgbClr val="000000"/>
              </a:buClr>
              <a:buSzPts val="2100"/>
              <a:buFont typeface="Wingdings" panose="05000000000000000000" pitchFamily="2" charset="2"/>
              <a:buChar char="§"/>
            </a:pPr>
            <a:r>
              <a:rPr lang="en" sz="2100" dirty="0">
                <a:solidFill>
                  <a:srgbClr val="000000"/>
                </a:solidFill>
                <a:latin typeface="Calibri"/>
                <a:ea typeface="Calibri"/>
                <a:cs typeface="Calibri"/>
                <a:sym typeface="Calibri"/>
              </a:rPr>
              <a:t>Inserted new columns in REVIEW table</a:t>
            </a:r>
            <a:endParaRPr sz="2100" dirty="0">
              <a:solidFill>
                <a:srgbClr val="000000"/>
              </a:solidFill>
              <a:latin typeface="Calibri"/>
              <a:ea typeface="Calibri"/>
              <a:cs typeface="Calibri"/>
              <a:sym typeface="Calibri"/>
            </a:endParaRPr>
          </a:p>
          <a:p>
            <a:pPr marL="0" lvl="0" indent="0" rtl="0">
              <a:spcBef>
                <a:spcPts val="0"/>
              </a:spcBef>
              <a:spcAft>
                <a:spcPts val="0"/>
              </a:spcAft>
              <a:buClr>
                <a:srgbClr val="000000"/>
              </a:buClr>
              <a:buSzPts val="1100"/>
              <a:buFont typeface="Arial"/>
              <a:buNone/>
            </a:pPr>
            <a:endParaRPr dirty="0"/>
          </a:p>
          <a:p>
            <a:pPr marL="0" lvl="0" indent="0" rtl="0">
              <a:lnSpc>
                <a:spcPct val="150000"/>
              </a:lnSpc>
              <a:spcBef>
                <a:spcPts val="1600"/>
              </a:spcBef>
              <a:spcAft>
                <a:spcPts val="0"/>
              </a:spcAft>
              <a:buNone/>
            </a:pPr>
            <a:endParaRPr sz="2100" dirty="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15100" y="162400"/>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a:t>Creating Polarity Attribute for REVIEW</a:t>
            </a:r>
            <a:endParaRPr/>
          </a:p>
          <a:p>
            <a:pPr marL="0" lvl="0" indent="0">
              <a:spcBef>
                <a:spcPts val="0"/>
              </a:spcBef>
              <a:spcAft>
                <a:spcPts val="0"/>
              </a:spcAft>
              <a:buNone/>
            </a:pPr>
            <a:endParaRPr/>
          </a:p>
        </p:txBody>
      </p:sp>
      <p:pic>
        <p:nvPicPr>
          <p:cNvPr id="191" name="Shape 191"/>
          <p:cNvPicPr preferRelativeResize="0"/>
          <p:nvPr/>
        </p:nvPicPr>
        <p:blipFill rotWithShape="1">
          <a:blip r:embed="rId3">
            <a:alphaModFix/>
          </a:blip>
          <a:srcRect/>
          <a:stretch/>
        </p:blipFill>
        <p:spPr>
          <a:xfrm>
            <a:off x="427859" y="1138796"/>
            <a:ext cx="6983740" cy="32302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91275" y="162400"/>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000"/>
              <a:buFont typeface="Calibri"/>
              <a:buNone/>
            </a:pPr>
            <a:r>
              <a:rPr lang="en"/>
              <a:t>Relationship in ACCESS</a:t>
            </a:r>
            <a:endParaRPr/>
          </a:p>
        </p:txBody>
      </p:sp>
      <p:pic>
        <p:nvPicPr>
          <p:cNvPr id="197" name="Shape 197"/>
          <p:cNvPicPr preferRelativeResize="0"/>
          <p:nvPr/>
        </p:nvPicPr>
        <p:blipFill rotWithShape="1">
          <a:blip r:embed="rId3">
            <a:alphaModFix/>
          </a:blip>
          <a:srcRect/>
          <a:stretch/>
        </p:blipFill>
        <p:spPr>
          <a:xfrm>
            <a:off x="193916" y="1008272"/>
            <a:ext cx="8756169" cy="31692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74050" y="238600"/>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000"/>
              <a:buFont typeface="Calibri"/>
              <a:buNone/>
            </a:pPr>
            <a:r>
              <a:rPr lang="en"/>
              <a:t>Business Rules</a:t>
            </a:r>
            <a:endParaRPr/>
          </a:p>
        </p:txBody>
      </p:sp>
      <p:sp>
        <p:nvSpPr>
          <p:cNvPr id="203" name="Shape 203"/>
          <p:cNvSpPr txBox="1">
            <a:spLocks noGrp="1"/>
          </p:cNvSpPr>
          <p:nvPr>
            <p:ph type="body" idx="1"/>
          </p:nvPr>
        </p:nvSpPr>
        <p:spPr>
          <a:xfrm>
            <a:off x="311700" y="1111500"/>
            <a:ext cx="8520600" cy="3302700"/>
          </a:xfrm>
          <a:prstGeom prst="rect">
            <a:avLst/>
          </a:prstGeom>
        </p:spPr>
        <p:txBody>
          <a:bodyPr spcFirstLastPara="1" wrap="square" lIns="91425" tIns="91425" rIns="91425" bIns="91425" anchor="t" anchorCtr="0">
            <a:noAutofit/>
          </a:bodyPr>
          <a:lstStyle/>
          <a:p>
            <a:pPr marL="457200" lvl="0" indent="-381000" rtl="0">
              <a:lnSpc>
                <a:spcPct val="12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If BUSINESS or USER row is deleted, a row of REVIEW that is connected to those tables is also deleted.</a:t>
            </a:r>
            <a:endParaRPr sz="2400">
              <a:solidFill>
                <a:srgbClr val="000000"/>
              </a:solidFill>
              <a:latin typeface="Calibri"/>
              <a:ea typeface="Calibri"/>
              <a:cs typeface="Calibri"/>
              <a:sym typeface="Calibri"/>
            </a:endParaRPr>
          </a:p>
          <a:p>
            <a:pPr marL="457200" lvl="0" indent="-381000" rtl="0">
              <a:lnSpc>
                <a:spcPct val="12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Any businesses that are not located in state that is in STATE_GDP or in postal code that is in ZIP_INCOME cannot be inserted on BUSINESS table.</a:t>
            </a:r>
            <a:endParaRPr sz="2400">
              <a:solidFill>
                <a:srgbClr val="000000"/>
              </a:solidFill>
              <a:latin typeface="Calibri"/>
              <a:ea typeface="Calibri"/>
              <a:cs typeface="Calibri"/>
              <a:sym typeface="Calibri"/>
            </a:endParaRPr>
          </a:p>
          <a:p>
            <a:pPr marL="457200" lvl="0" indent="-381000" rtl="0">
              <a:lnSpc>
                <a:spcPct val="12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If CATEGORY row is to be deleted and that row is connected to any BUSINESS_CATEGORY row, the CATEGORY row deletion will not be allowed.</a:t>
            </a:r>
            <a:r>
              <a:rPr lang="en" sz="2100">
                <a:solidFill>
                  <a:srgbClr val="000000"/>
                </a:solidFill>
                <a:latin typeface="Calibri"/>
                <a:ea typeface="Calibri"/>
                <a:cs typeface="Calibri"/>
                <a:sym typeface="Calibri"/>
              </a:rPr>
              <a:t> </a:t>
            </a:r>
            <a:endParaRPr sz="1100">
              <a:solidFill>
                <a:srgbClr val="000000"/>
              </a:solidFill>
              <a:latin typeface="Calibri"/>
              <a:ea typeface="Calibri"/>
              <a:cs typeface="Calibri"/>
              <a:sym typeface="Calibri"/>
            </a:endParaRPr>
          </a:p>
          <a:p>
            <a:pPr marL="0" lvl="0" indent="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8607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THE YELP DATABASE</a:t>
            </a:r>
            <a:endParaRPr dirty="0"/>
          </a:p>
        </p:txBody>
      </p:sp>
      <p:sp>
        <p:nvSpPr>
          <p:cNvPr id="73" name="Shape 73"/>
          <p:cNvSpPr txBox="1">
            <a:spLocks noGrp="1"/>
          </p:cNvSpPr>
          <p:nvPr>
            <p:ph type="body" idx="1"/>
          </p:nvPr>
        </p:nvSpPr>
        <p:spPr>
          <a:xfrm>
            <a:off x="296710" y="903535"/>
            <a:ext cx="8603100" cy="2263500"/>
          </a:xfrm>
          <a:prstGeom prst="rect">
            <a:avLst/>
          </a:prstGeom>
        </p:spPr>
        <p:txBody>
          <a:bodyPr spcFirstLastPara="1" wrap="square" lIns="91425" tIns="91425" rIns="91425" bIns="91425" anchor="t" anchorCtr="0">
            <a:noAutofit/>
          </a:bodyPr>
          <a:lstStyle/>
          <a:p>
            <a:pPr marL="457200" lvl="0" indent="-381000" rtl="0">
              <a:lnSpc>
                <a:spcPct val="150000"/>
              </a:lnSpc>
              <a:spcBef>
                <a:spcPts val="1000"/>
              </a:spcBef>
              <a:spcAft>
                <a:spcPts val="0"/>
              </a:spcAft>
              <a:buClr>
                <a:srgbClr val="000000"/>
              </a:buClr>
              <a:buSzPts val="2400"/>
              <a:buFont typeface="Calibri"/>
              <a:buChar char="●"/>
            </a:pPr>
            <a:r>
              <a:rPr lang="en" sz="2400" dirty="0">
                <a:solidFill>
                  <a:srgbClr val="000000"/>
                </a:solidFill>
                <a:latin typeface="Calibri"/>
                <a:ea typeface="Calibri"/>
                <a:cs typeface="Calibri"/>
                <a:sym typeface="Calibri"/>
              </a:rPr>
              <a:t>Huge Database </a:t>
            </a:r>
            <a:endParaRPr sz="2400" dirty="0">
              <a:solidFill>
                <a:srgbClr val="000000"/>
              </a:solidFill>
              <a:latin typeface="Calibri"/>
              <a:ea typeface="Calibri"/>
              <a:cs typeface="Calibri"/>
              <a:sym typeface="Calibri"/>
            </a:endParaRPr>
          </a:p>
          <a:p>
            <a:pPr marL="457200" lvl="0" indent="-381000" rtl="0">
              <a:lnSpc>
                <a:spcPct val="150000"/>
              </a:lnSpc>
              <a:spcBef>
                <a:spcPts val="0"/>
              </a:spcBef>
              <a:spcAft>
                <a:spcPts val="0"/>
              </a:spcAft>
              <a:buClr>
                <a:srgbClr val="000000"/>
              </a:buClr>
              <a:buSzPts val="2400"/>
              <a:buFont typeface="Calibri"/>
              <a:buChar char="●"/>
            </a:pPr>
            <a:r>
              <a:rPr lang="en" sz="2400" dirty="0">
                <a:solidFill>
                  <a:srgbClr val="000000"/>
                </a:solidFill>
                <a:latin typeface="Calibri"/>
                <a:ea typeface="Calibri"/>
                <a:cs typeface="Calibri"/>
                <a:sym typeface="Calibri"/>
              </a:rPr>
              <a:t>Monthly average of 90 million visitors via mobile app or website</a:t>
            </a:r>
            <a:endParaRPr sz="2400" dirty="0">
              <a:solidFill>
                <a:srgbClr val="000000"/>
              </a:solidFill>
              <a:latin typeface="Calibri"/>
              <a:ea typeface="Calibri"/>
              <a:cs typeface="Calibri"/>
              <a:sym typeface="Calibri"/>
            </a:endParaRPr>
          </a:p>
          <a:p>
            <a:pPr marL="457200" lvl="0" indent="-381000" rtl="0">
              <a:lnSpc>
                <a:spcPct val="150000"/>
              </a:lnSpc>
              <a:spcBef>
                <a:spcPts val="0"/>
              </a:spcBef>
              <a:spcAft>
                <a:spcPts val="0"/>
              </a:spcAft>
              <a:buClr>
                <a:srgbClr val="000000"/>
              </a:buClr>
              <a:buSzPts val="2400"/>
              <a:buFont typeface="Calibri"/>
              <a:buChar char="●"/>
            </a:pPr>
            <a:r>
              <a:rPr lang="en" sz="2400" dirty="0">
                <a:solidFill>
                  <a:srgbClr val="000000"/>
                </a:solidFill>
                <a:latin typeface="Calibri"/>
                <a:ea typeface="Calibri"/>
                <a:cs typeface="Calibri"/>
                <a:sym typeface="Calibri"/>
              </a:rPr>
              <a:t>148 million reviews by the end of Q4 2017</a:t>
            </a:r>
            <a:endParaRPr sz="2400" dirty="0">
              <a:solidFill>
                <a:srgbClr val="000000"/>
              </a:solidFill>
              <a:latin typeface="Calibri"/>
              <a:ea typeface="Calibri"/>
              <a:cs typeface="Calibri"/>
              <a:sym typeface="Calibri"/>
            </a:endParaRPr>
          </a:p>
          <a:p>
            <a:pPr marL="457200" lvl="0" indent="-381000" rtl="0">
              <a:lnSpc>
                <a:spcPct val="150000"/>
              </a:lnSpc>
              <a:spcBef>
                <a:spcPts val="0"/>
              </a:spcBef>
              <a:spcAft>
                <a:spcPts val="0"/>
              </a:spcAft>
              <a:buClr>
                <a:srgbClr val="000000"/>
              </a:buClr>
              <a:buSzPts val="2400"/>
              <a:buFont typeface="Calibri"/>
              <a:buChar char="●"/>
            </a:pPr>
            <a:r>
              <a:rPr lang="en" sz="2400" dirty="0">
                <a:solidFill>
                  <a:srgbClr val="000000"/>
                </a:solidFill>
                <a:latin typeface="Calibri"/>
                <a:ea typeface="Calibri"/>
                <a:cs typeface="Calibri"/>
                <a:sym typeface="Calibri"/>
              </a:rPr>
              <a:t>Reliable? </a:t>
            </a:r>
            <a:endParaRPr sz="2400" dirty="0">
              <a:solidFill>
                <a:srgbClr val="000000"/>
              </a:solidFill>
              <a:latin typeface="Calibri"/>
              <a:ea typeface="Calibri"/>
              <a:cs typeface="Calibri"/>
              <a:sym typeface="Calibri"/>
            </a:endParaRPr>
          </a:p>
        </p:txBody>
      </p:sp>
      <p:pic>
        <p:nvPicPr>
          <p:cNvPr id="74" name="Shape 74"/>
          <p:cNvPicPr preferRelativeResize="0"/>
          <p:nvPr/>
        </p:nvPicPr>
        <p:blipFill>
          <a:blip r:embed="rId3">
            <a:alphaModFix/>
          </a:blip>
          <a:stretch>
            <a:fillRect/>
          </a:stretch>
        </p:blipFill>
        <p:spPr>
          <a:xfrm>
            <a:off x="311700" y="3421150"/>
            <a:ext cx="8520601" cy="1289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475" y="-44225"/>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sz="3300"/>
              <a:t>Example of Query</a:t>
            </a:r>
            <a:endParaRPr sz="3300"/>
          </a:p>
        </p:txBody>
      </p:sp>
      <p:sp>
        <p:nvSpPr>
          <p:cNvPr id="209" name="Shape 209"/>
          <p:cNvSpPr txBox="1">
            <a:spLocks noGrp="1"/>
          </p:cNvSpPr>
          <p:nvPr>
            <p:ph type="body" idx="1"/>
          </p:nvPr>
        </p:nvSpPr>
        <p:spPr>
          <a:xfrm>
            <a:off x="159300" y="586975"/>
            <a:ext cx="9144000" cy="3302700"/>
          </a:xfrm>
          <a:prstGeom prst="rect">
            <a:avLst/>
          </a:prstGeom>
        </p:spPr>
        <p:txBody>
          <a:bodyPr spcFirstLastPara="1" wrap="square" lIns="91425" tIns="91425" rIns="91425" bIns="91425" anchor="t" anchorCtr="0">
            <a:noAutofit/>
          </a:bodyPr>
          <a:lstStyle/>
          <a:p>
            <a:pPr marL="457200" lvl="0" indent="-336550" rtl="0">
              <a:lnSpc>
                <a:spcPct val="100000"/>
              </a:lnSpc>
              <a:spcBef>
                <a:spcPts val="0"/>
              </a:spcBef>
              <a:spcAft>
                <a:spcPts val="0"/>
              </a:spcAft>
              <a:buClr>
                <a:srgbClr val="000000"/>
              </a:buClr>
              <a:buSzPts val="1700"/>
              <a:buFont typeface="Calibri"/>
              <a:buChar char="●"/>
            </a:pPr>
            <a:r>
              <a:rPr lang="en" sz="1700" b="1">
                <a:solidFill>
                  <a:srgbClr val="000000"/>
                </a:solidFill>
                <a:latin typeface="Calibri"/>
                <a:ea typeface="Calibri"/>
                <a:cs typeface="Calibri"/>
                <a:sym typeface="Calibri"/>
              </a:rPr>
              <a:t>SELECT</a:t>
            </a:r>
            <a:r>
              <a:rPr lang="en" sz="1700">
                <a:solidFill>
                  <a:srgbClr val="000000"/>
                </a:solidFill>
                <a:latin typeface="Calibri"/>
                <a:ea typeface="Calibri"/>
                <a:cs typeface="Calibri"/>
                <a:sym typeface="Calibri"/>
              </a:rPr>
              <a:t> BU.City, BU.Business_ID, [B_Name], Review_Count, Avg_Star_Business, Avg_Star_City</a:t>
            </a:r>
            <a:endParaRPr sz="17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b="1">
                <a:solidFill>
                  <a:srgbClr val="000000"/>
                </a:solidFill>
                <a:latin typeface="Calibri"/>
                <a:ea typeface="Calibri"/>
                <a:cs typeface="Calibri"/>
                <a:sym typeface="Calibri"/>
              </a:rPr>
              <a:t>          FROM  </a:t>
            </a:r>
            <a:r>
              <a:rPr lang="en" sz="1700">
                <a:solidFill>
                  <a:srgbClr val="000000"/>
                </a:solidFill>
                <a:latin typeface="Calibri"/>
                <a:ea typeface="Calibri"/>
                <a:cs typeface="Calibri"/>
                <a:sym typeface="Calibri"/>
              </a:rPr>
              <a:t>(SELECT B.City, RS.Business_ID, [B_Name], Review_Count, Avg_Star_Business</a:t>
            </a:r>
            <a:endParaRPr sz="17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a:solidFill>
                  <a:srgbClr val="000000"/>
                </a:solidFill>
                <a:latin typeface="Calibri"/>
                <a:ea typeface="Calibri"/>
                <a:cs typeface="Calibri"/>
                <a:sym typeface="Calibri"/>
              </a:rPr>
              <a:t>               	     FROM BUSINESS AS B, </a:t>
            </a:r>
            <a:endParaRPr sz="11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a:solidFill>
                  <a:srgbClr val="000000"/>
                </a:solidFill>
                <a:latin typeface="Calibri"/>
                <a:ea typeface="Calibri"/>
                <a:cs typeface="Calibri"/>
                <a:sym typeface="Calibri"/>
              </a:rPr>
              <a:t>                                   (SELECT Business_ID, count(Business_ID) AS Review_Count, </a:t>
            </a:r>
            <a:endParaRPr sz="11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a:solidFill>
                  <a:srgbClr val="000000"/>
                </a:solidFill>
                <a:latin typeface="Calibri"/>
                <a:ea typeface="Calibri"/>
                <a:cs typeface="Calibri"/>
                <a:sym typeface="Calibri"/>
              </a:rPr>
              <a:t>                                                   Round(Sum(Stars)/count(Business_ID), 1) AS Avg_Star_Business</a:t>
            </a:r>
            <a:endParaRPr sz="17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a:solidFill>
                  <a:srgbClr val="000000"/>
                </a:solidFill>
                <a:latin typeface="Calibri"/>
                <a:ea typeface="Calibri"/>
                <a:cs typeface="Calibri"/>
                <a:sym typeface="Calibri"/>
              </a:rPr>
              <a:t>                                    FROM REVIEW GROUP BY Business_ID)  AS RS</a:t>
            </a:r>
            <a:endParaRPr sz="11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a:solidFill>
                  <a:srgbClr val="000000"/>
                </a:solidFill>
                <a:latin typeface="Calibri"/>
                <a:ea typeface="Calibri"/>
                <a:cs typeface="Calibri"/>
                <a:sym typeface="Calibri"/>
              </a:rPr>
              <a:t>                                    WHERE RS.Business_ID = B.Business_ID) AS BU</a:t>
            </a:r>
            <a:endParaRPr sz="17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b="1">
                <a:solidFill>
                  <a:srgbClr val="000000"/>
                </a:solidFill>
                <a:latin typeface="Calibri"/>
                <a:ea typeface="Calibri"/>
                <a:cs typeface="Calibri"/>
                <a:sym typeface="Calibri"/>
              </a:rPr>
              <a:t>                       RIGHT OUTER JOIN</a:t>
            </a:r>
            <a:endParaRPr sz="1700" b="1">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a:solidFill>
                  <a:srgbClr val="000000"/>
                </a:solidFill>
                <a:latin typeface="Calibri"/>
                <a:ea typeface="Calibri"/>
                <a:cs typeface="Calibri"/>
                <a:sym typeface="Calibri"/>
              </a:rPr>
              <a:t>                      (SELECT  City, ROUND(AVG(Stars),1) AS AVG_Star_City</a:t>
            </a:r>
            <a:endParaRPr sz="17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a:solidFill>
                  <a:srgbClr val="000000"/>
                </a:solidFill>
                <a:latin typeface="Calibri"/>
                <a:ea typeface="Calibri"/>
                <a:cs typeface="Calibri"/>
                <a:sym typeface="Calibri"/>
              </a:rPr>
              <a:t>                       FROM REVIEW AS R, BUSINESS AS B</a:t>
            </a:r>
            <a:endParaRPr sz="11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a:solidFill>
                  <a:srgbClr val="000000"/>
                </a:solidFill>
                <a:latin typeface="Calibri"/>
                <a:ea typeface="Calibri"/>
                <a:cs typeface="Calibri"/>
                <a:sym typeface="Calibri"/>
              </a:rPr>
              <a:t>                       WHERE R.Business_ID = B.Business_ID GROUP BY City) AS CI</a:t>
            </a:r>
            <a:endParaRPr sz="1700">
              <a:solidFill>
                <a:srgbClr val="000000"/>
              </a:solidFill>
              <a:latin typeface="Calibri"/>
              <a:ea typeface="Calibri"/>
              <a:cs typeface="Calibri"/>
              <a:sym typeface="Calibri"/>
            </a:endParaRPr>
          </a:p>
          <a:p>
            <a:pPr marL="0" lvl="0" indent="0" rtl="0">
              <a:lnSpc>
                <a:spcPct val="100000"/>
              </a:lnSpc>
              <a:spcBef>
                <a:spcPts val="800"/>
              </a:spcBef>
              <a:spcAft>
                <a:spcPts val="0"/>
              </a:spcAft>
              <a:buClr>
                <a:srgbClr val="000000"/>
              </a:buClr>
              <a:buSzPts val="1700"/>
              <a:buFont typeface="Arial"/>
              <a:buNone/>
            </a:pPr>
            <a:r>
              <a:rPr lang="en" sz="1700" b="1">
                <a:solidFill>
                  <a:srgbClr val="000000"/>
                </a:solidFill>
                <a:latin typeface="Calibri"/>
                <a:ea typeface="Calibri"/>
                <a:cs typeface="Calibri"/>
                <a:sym typeface="Calibri"/>
              </a:rPr>
              <a:t>                       ON</a:t>
            </a:r>
            <a:r>
              <a:rPr lang="en" sz="1700">
                <a:solidFill>
                  <a:srgbClr val="000000"/>
                </a:solidFill>
                <a:latin typeface="Calibri"/>
                <a:ea typeface="Calibri"/>
                <a:cs typeface="Calibri"/>
                <a:sym typeface="Calibri"/>
              </a:rPr>
              <a:t> BU.City = CI.City;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139675" y="135400"/>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000"/>
              <a:buFont typeface="Calibri"/>
              <a:buNone/>
            </a:pPr>
            <a:r>
              <a:rPr lang="en"/>
              <a:t>Result of Query</a:t>
            </a:r>
            <a:endParaRPr/>
          </a:p>
        </p:txBody>
      </p:sp>
      <p:pic>
        <p:nvPicPr>
          <p:cNvPr id="215" name="Shape 215"/>
          <p:cNvPicPr preferRelativeResize="0"/>
          <p:nvPr/>
        </p:nvPicPr>
        <p:blipFill rotWithShape="1">
          <a:blip r:embed="rId3">
            <a:alphaModFix/>
          </a:blip>
          <a:srcRect/>
          <a:stretch/>
        </p:blipFill>
        <p:spPr>
          <a:xfrm>
            <a:off x="255975" y="1075150"/>
            <a:ext cx="8611575" cy="3291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83100" y="64025"/>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Calibri"/>
              <a:buNone/>
            </a:pPr>
            <a:r>
              <a:rPr lang="en" sz="3300"/>
              <a:t>Example 2</a:t>
            </a:r>
            <a:endParaRPr/>
          </a:p>
        </p:txBody>
      </p:sp>
      <p:pic>
        <p:nvPicPr>
          <p:cNvPr id="221" name="Shape 221"/>
          <p:cNvPicPr preferRelativeResize="0"/>
          <p:nvPr/>
        </p:nvPicPr>
        <p:blipFill>
          <a:blip r:embed="rId3">
            <a:alphaModFix/>
          </a:blip>
          <a:stretch>
            <a:fillRect/>
          </a:stretch>
        </p:blipFill>
        <p:spPr>
          <a:xfrm>
            <a:off x="245550" y="771425"/>
            <a:ext cx="8358151" cy="3933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1413200"/>
            <a:ext cx="8520600" cy="707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9600"/>
              <a:t>Demo</a:t>
            </a:r>
            <a:endParaRPr sz="9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311700" y="1664225"/>
            <a:ext cx="8520600" cy="707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7200"/>
              <a:t>Question? Comments?</a:t>
            </a:r>
            <a:r>
              <a:rPr lang="en" sz="6000"/>
              <a:t> </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52400" y="10257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Data</a:t>
            </a:r>
            <a:endParaRPr/>
          </a:p>
          <a:p>
            <a:pPr marL="0" lvl="0" indent="0">
              <a:spcBef>
                <a:spcPts val="0"/>
              </a:spcBef>
              <a:spcAft>
                <a:spcPts val="0"/>
              </a:spcAft>
              <a:buNone/>
            </a:pPr>
            <a:r>
              <a:rPr lang="en" sz="3000" b="0">
                <a:solidFill>
                  <a:schemeClr val="lt1"/>
                </a:solidFill>
                <a:latin typeface="Nunito"/>
                <a:ea typeface="Nunito"/>
                <a:cs typeface="Nunito"/>
                <a:sym typeface="Nunito"/>
              </a:rPr>
              <a:t>ESS</a:t>
            </a:r>
            <a:endParaRPr sz="3000" b="0">
              <a:solidFill>
                <a:schemeClr val="lt1"/>
              </a:solidFill>
              <a:latin typeface="Nunito"/>
              <a:ea typeface="Nunito"/>
              <a:cs typeface="Nunito"/>
              <a:sym typeface="Nunito"/>
            </a:endParaRPr>
          </a:p>
          <a:p>
            <a:pPr marL="0" lvl="0" indent="0">
              <a:spcBef>
                <a:spcPts val="0"/>
              </a:spcBef>
              <a:spcAft>
                <a:spcPts val="0"/>
              </a:spcAft>
              <a:buNone/>
            </a:pPr>
            <a:endParaRPr sz="3000" b="0">
              <a:solidFill>
                <a:schemeClr val="lt1"/>
              </a:solidFill>
              <a:latin typeface="Nunito"/>
              <a:ea typeface="Nunito"/>
              <a:cs typeface="Nunito"/>
              <a:sym typeface="Nunito"/>
            </a:endParaRPr>
          </a:p>
          <a:p>
            <a:pPr marL="0" lvl="0" indent="0">
              <a:spcBef>
                <a:spcPts val="0"/>
              </a:spcBef>
              <a:spcAft>
                <a:spcPts val="0"/>
              </a:spcAft>
              <a:buNone/>
            </a:pPr>
            <a:endParaRPr/>
          </a:p>
        </p:txBody>
      </p:sp>
      <p:sp>
        <p:nvSpPr>
          <p:cNvPr id="80" name="Shape 80"/>
          <p:cNvSpPr txBox="1">
            <a:spLocks noGrp="1"/>
          </p:cNvSpPr>
          <p:nvPr>
            <p:ph type="body" idx="1"/>
          </p:nvPr>
        </p:nvSpPr>
        <p:spPr>
          <a:xfrm>
            <a:off x="5927400" y="892650"/>
            <a:ext cx="3216600" cy="3936900"/>
          </a:xfrm>
          <a:prstGeom prst="rect">
            <a:avLst/>
          </a:prstGeom>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Business</a:t>
            </a:r>
            <a:endParaRPr sz="24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Name</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Address</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Phone number</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Open hour</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Menu</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Price range</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Others</a:t>
            </a:r>
            <a:endParaRPr sz="2000">
              <a:solidFill>
                <a:srgbClr val="000000"/>
              </a:solidFill>
              <a:latin typeface="Calibri"/>
              <a:ea typeface="Calibri"/>
              <a:cs typeface="Calibri"/>
              <a:sym typeface="Calibri"/>
            </a:endParaRPr>
          </a:p>
          <a:p>
            <a:pPr marL="0" lvl="0" indent="0" rtl="0">
              <a:spcBef>
                <a:spcPts val="0"/>
              </a:spcBef>
              <a:spcAft>
                <a:spcPts val="0"/>
              </a:spcAft>
              <a:buNone/>
            </a:pPr>
            <a:endParaRPr>
              <a:solidFill>
                <a:srgbClr val="000000"/>
              </a:solidFill>
              <a:latin typeface="Calibri"/>
              <a:ea typeface="Calibri"/>
              <a:cs typeface="Calibri"/>
              <a:sym typeface="Calibri"/>
            </a:endParaRPr>
          </a:p>
          <a:p>
            <a:pPr marL="0" lvl="0" indent="0">
              <a:spcBef>
                <a:spcPts val="0"/>
              </a:spcBef>
              <a:spcAft>
                <a:spcPts val="0"/>
              </a:spcAft>
              <a:buNone/>
            </a:pPr>
            <a:endParaRPr sz="1300">
              <a:solidFill>
                <a:srgbClr val="233A44"/>
              </a:solidFill>
              <a:latin typeface="Calibri"/>
              <a:ea typeface="Calibri"/>
              <a:cs typeface="Calibri"/>
              <a:sym typeface="Calibri"/>
            </a:endParaRPr>
          </a:p>
          <a:p>
            <a:pPr marL="0" lvl="0" indent="0">
              <a:spcBef>
                <a:spcPts val="1600"/>
              </a:spcBef>
              <a:spcAft>
                <a:spcPts val="1600"/>
              </a:spcAft>
              <a:buNone/>
            </a:pPr>
            <a:endParaRPr/>
          </a:p>
        </p:txBody>
      </p:sp>
      <p:pic>
        <p:nvPicPr>
          <p:cNvPr id="81" name="Shape 81"/>
          <p:cNvPicPr preferRelativeResize="0"/>
          <p:nvPr/>
        </p:nvPicPr>
        <p:blipFill>
          <a:blip r:embed="rId3">
            <a:alphaModFix/>
          </a:blip>
          <a:stretch>
            <a:fillRect/>
          </a:stretch>
        </p:blipFill>
        <p:spPr>
          <a:xfrm>
            <a:off x="152400" y="892675"/>
            <a:ext cx="5531974" cy="3936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15387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Data</a:t>
            </a:r>
            <a:endParaRPr/>
          </a:p>
        </p:txBody>
      </p:sp>
      <p:sp>
        <p:nvSpPr>
          <p:cNvPr id="87" name="Shape 87"/>
          <p:cNvSpPr txBox="1">
            <a:spLocks noGrp="1"/>
          </p:cNvSpPr>
          <p:nvPr>
            <p:ph type="body" idx="1"/>
          </p:nvPr>
        </p:nvSpPr>
        <p:spPr>
          <a:xfrm>
            <a:off x="214650" y="1055375"/>
            <a:ext cx="4249800" cy="3762300"/>
          </a:xfrm>
          <a:prstGeom prst="rect">
            <a:avLst/>
          </a:prstGeom>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Users</a:t>
            </a:r>
            <a:endParaRPr sz="24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Find location </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List of businesses in the area</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See other people’s comments </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Average Score</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Order Delivery &amp; Takeout</a:t>
            </a:r>
            <a:endParaRPr sz="2000">
              <a:solidFill>
                <a:srgbClr val="000000"/>
              </a:solidFill>
              <a:latin typeface="Calibri"/>
              <a:ea typeface="Calibri"/>
              <a:cs typeface="Calibri"/>
              <a:sym typeface="Calibri"/>
            </a:endParaRPr>
          </a:p>
          <a:p>
            <a:pPr marL="914400" lvl="1" indent="-355600" rtl="0">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Make reservation</a:t>
            </a:r>
            <a:endParaRPr sz="2200">
              <a:solidFill>
                <a:srgbClr val="000000"/>
              </a:solidFill>
              <a:latin typeface="Calibri"/>
              <a:ea typeface="Calibri"/>
              <a:cs typeface="Calibri"/>
              <a:sym typeface="Calibri"/>
            </a:endParaRPr>
          </a:p>
          <a:p>
            <a:pPr marL="0" lvl="0" indent="0">
              <a:spcBef>
                <a:spcPts val="0"/>
              </a:spcBef>
              <a:spcAft>
                <a:spcPts val="1600"/>
              </a:spcAft>
              <a:buNone/>
            </a:pPr>
            <a:endParaRPr/>
          </a:p>
        </p:txBody>
      </p:sp>
      <p:pic>
        <p:nvPicPr>
          <p:cNvPr id="88" name="Shape 88"/>
          <p:cNvPicPr preferRelativeResize="0"/>
          <p:nvPr/>
        </p:nvPicPr>
        <p:blipFill>
          <a:blip r:embed="rId3">
            <a:alphaModFix/>
          </a:blip>
          <a:stretch>
            <a:fillRect/>
          </a:stretch>
        </p:blipFill>
        <p:spPr>
          <a:xfrm>
            <a:off x="4561400" y="0"/>
            <a:ext cx="4582600" cy="503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59200" y="89250"/>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Our Questions </a:t>
            </a:r>
            <a:endParaRPr/>
          </a:p>
        </p:txBody>
      </p:sp>
      <p:sp>
        <p:nvSpPr>
          <p:cNvPr id="94" name="Shape 94"/>
          <p:cNvSpPr txBox="1">
            <a:spLocks noGrp="1"/>
          </p:cNvSpPr>
          <p:nvPr>
            <p:ph type="body" idx="1"/>
          </p:nvPr>
        </p:nvSpPr>
        <p:spPr>
          <a:xfrm>
            <a:off x="159200" y="796650"/>
            <a:ext cx="4859700" cy="4145700"/>
          </a:xfrm>
          <a:prstGeom prst="rect">
            <a:avLst/>
          </a:prstGeom>
        </p:spPr>
        <p:txBody>
          <a:bodyPr spcFirstLastPara="1" wrap="square" lIns="91425" tIns="91425" rIns="91425" bIns="91425" anchor="t" anchorCtr="0">
            <a:noAutofit/>
          </a:bodyPr>
          <a:lstStyle/>
          <a:p>
            <a:pPr marL="457200" lvl="0" indent="-368300" rtl="0">
              <a:lnSpc>
                <a:spcPct val="150000"/>
              </a:lnSpc>
              <a:spcBef>
                <a:spcPts val="0"/>
              </a:spcBef>
              <a:spcAft>
                <a:spcPts val="0"/>
              </a:spcAft>
              <a:buClr>
                <a:srgbClr val="000000"/>
              </a:buClr>
              <a:buSzPts val="2200"/>
              <a:buFont typeface="Calibri"/>
              <a:buChar char="●"/>
            </a:pPr>
            <a:r>
              <a:rPr lang="en" sz="2200">
                <a:solidFill>
                  <a:srgbClr val="000000"/>
                </a:solidFill>
                <a:latin typeface="Calibri"/>
                <a:ea typeface="Calibri"/>
                <a:cs typeface="Calibri"/>
                <a:sym typeface="Calibri"/>
              </a:rPr>
              <a:t>Yelp provides great information </a:t>
            </a:r>
            <a:endParaRPr sz="2200">
              <a:solidFill>
                <a:srgbClr val="000000"/>
              </a:solidFill>
              <a:latin typeface="Calibri"/>
              <a:ea typeface="Calibri"/>
              <a:cs typeface="Calibri"/>
              <a:sym typeface="Calibri"/>
            </a:endParaRPr>
          </a:p>
          <a:p>
            <a:pPr marL="914400" lvl="1" indent="-342900" rtl="0">
              <a:lnSpc>
                <a:spcPct val="150000"/>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Usually relatively accurate</a:t>
            </a:r>
            <a:endParaRPr sz="1800">
              <a:solidFill>
                <a:srgbClr val="000000"/>
              </a:solidFill>
              <a:latin typeface="Calibri"/>
              <a:ea typeface="Calibri"/>
              <a:cs typeface="Calibri"/>
              <a:sym typeface="Calibri"/>
            </a:endParaRPr>
          </a:p>
          <a:p>
            <a:pPr marL="914400" lvl="1" indent="-342900" rtl="0">
              <a:lnSpc>
                <a:spcPct val="150000"/>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Subjective</a:t>
            </a:r>
            <a:endParaRPr sz="1800">
              <a:solidFill>
                <a:srgbClr val="000000"/>
              </a:solidFill>
              <a:latin typeface="Calibri"/>
              <a:ea typeface="Calibri"/>
              <a:cs typeface="Calibri"/>
              <a:sym typeface="Calibri"/>
            </a:endParaRPr>
          </a:p>
          <a:p>
            <a:pPr marL="457200" lvl="0" indent="-368300" rtl="0">
              <a:lnSpc>
                <a:spcPct val="150000"/>
              </a:lnSpc>
              <a:spcBef>
                <a:spcPts val="0"/>
              </a:spcBef>
              <a:spcAft>
                <a:spcPts val="0"/>
              </a:spcAft>
              <a:buClr>
                <a:srgbClr val="000000"/>
              </a:buClr>
              <a:buSzPts val="2200"/>
              <a:buFont typeface="Calibri"/>
              <a:buChar char="●"/>
            </a:pPr>
            <a:r>
              <a:rPr lang="en" sz="2200">
                <a:solidFill>
                  <a:srgbClr val="000000"/>
                </a:solidFill>
                <a:latin typeface="Calibri"/>
                <a:ea typeface="Calibri"/>
                <a:cs typeface="Calibri"/>
                <a:sym typeface="Calibri"/>
              </a:rPr>
              <a:t>Intrinsic factors usually controls    average rating</a:t>
            </a:r>
            <a:endParaRPr sz="2200">
              <a:solidFill>
                <a:srgbClr val="000000"/>
              </a:solidFill>
              <a:latin typeface="Calibri"/>
              <a:ea typeface="Calibri"/>
              <a:cs typeface="Calibri"/>
              <a:sym typeface="Calibri"/>
            </a:endParaRPr>
          </a:p>
          <a:p>
            <a:pPr marL="914400" lvl="1" indent="-342900" rtl="0">
              <a:lnSpc>
                <a:spcPct val="150000"/>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Quality of Food and Service</a:t>
            </a:r>
            <a:endParaRPr sz="1800">
              <a:solidFill>
                <a:srgbClr val="000000"/>
              </a:solidFill>
              <a:latin typeface="Calibri"/>
              <a:ea typeface="Calibri"/>
              <a:cs typeface="Calibri"/>
              <a:sym typeface="Calibri"/>
            </a:endParaRPr>
          </a:p>
          <a:p>
            <a:pPr marL="914400" lvl="1" indent="-342900" rtl="0">
              <a:lnSpc>
                <a:spcPct val="150000"/>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Ambiance</a:t>
            </a:r>
            <a:endParaRPr sz="1800">
              <a:solidFill>
                <a:srgbClr val="000000"/>
              </a:solidFill>
              <a:latin typeface="Calibri"/>
              <a:ea typeface="Calibri"/>
              <a:cs typeface="Calibri"/>
              <a:sym typeface="Calibri"/>
            </a:endParaRPr>
          </a:p>
          <a:p>
            <a:pPr marL="914400" lvl="1" indent="-342900" rtl="0">
              <a:lnSpc>
                <a:spcPct val="150000"/>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Health Score Ratings</a:t>
            </a:r>
            <a:endParaRPr sz="1800">
              <a:solidFill>
                <a:srgbClr val="000000"/>
              </a:solidFill>
              <a:latin typeface="Calibri"/>
              <a:ea typeface="Calibri"/>
              <a:cs typeface="Calibri"/>
              <a:sym typeface="Calibri"/>
            </a:endParaRPr>
          </a:p>
          <a:p>
            <a:pPr marL="457200" lvl="0" indent="-368300" rtl="0">
              <a:lnSpc>
                <a:spcPct val="150000"/>
              </a:lnSpc>
              <a:spcBef>
                <a:spcPts val="0"/>
              </a:spcBef>
              <a:spcAft>
                <a:spcPts val="0"/>
              </a:spcAft>
              <a:buClr>
                <a:srgbClr val="000000"/>
              </a:buClr>
              <a:buSzPts val="2200"/>
              <a:buFont typeface="Calibri"/>
              <a:buChar char="●"/>
            </a:pPr>
            <a:r>
              <a:rPr lang="en" sz="2200">
                <a:solidFill>
                  <a:srgbClr val="000000"/>
                </a:solidFill>
                <a:latin typeface="Calibri"/>
                <a:ea typeface="Calibri"/>
                <a:cs typeface="Calibri"/>
                <a:sym typeface="Calibri"/>
              </a:rPr>
              <a:t>That’s it?????? </a:t>
            </a:r>
            <a:endParaRPr sz="2200">
              <a:solidFill>
                <a:srgbClr val="000000"/>
              </a:solidFill>
              <a:latin typeface="Calibri"/>
              <a:ea typeface="Calibri"/>
              <a:cs typeface="Calibri"/>
              <a:sym typeface="Calibri"/>
            </a:endParaRPr>
          </a:p>
          <a:p>
            <a:pPr marL="457200" lvl="0" indent="0" rtl="0">
              <a:lnSpc>
                <a:spcPct val="150000"/>
              </a:lnSpc>
              <a:spcBef>
                <a:spcPts val="1600"/>
              </a:spcBef>
              <a:spcAft>
                <a:spcPts val="1600"/>
              </a:spcAft>
              <a:buNone/>
            </a:pPr>
            <a:endParaRPr sz="1800"/>
          </a:p>
        </p:txBody>
      </p:sp>
      <p:pic>
        <p:nvPicPr>
          <p:cNvPr id="95" name="Shape 95"/>
          <p:cNvPicPr preferRelativeResize="0"/>
          <p:nvPr/>
        </p:nvPicPr>
        <p:blipFill>
          <a:blip r:embed="rId3">
            <a:alphaModFix/>
          </a:blip>
          <a:stretch>
            <a:fillRect/>
          </a:stretch>
        </p:blipFill>
        <p:spPr>
          <a:xfrm>
            <a:off x="4783225" y="1228600"/>
            <a:ext cx="4249850" cy="328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209525" y="953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Goal: Find other variables</a:t>
            </a:r>
            <a:endParaRPr/>
          </a:p>
        </p:txBody>
      </p:sp>
      <p:sp>
        <p:nvSpPr>
          <p:cNvPr id="101" name="Shape 101"/>
          <p:cNvSpPr txBox="1">
            <a:spLocks noGrp="1"/>
          </p:cNvSpPr>
          <p:nvPr>
            <p:ph type="body" idx="1"/>
          </p:nvPr>
        </p:nvSpPr>
        <p:spPr>
          <a:xfrm>
            <a:off x="4760100" y="890775"/>
            <a:ext cx="4460100" cy="3750900"/>
          </a:xfrm>
          <a:prstGeom prst="rect">
            <a:avLst/>
          </a:prstGeom>
        </p:spPr>
        <p:txBody>
          <a:bodyPr spcFirstLastPara="1" wrap="square" lIns="91425" tIns="91425" rIns="91425" bIns="91425" anchor="t" anchorCtr="0">
            <a:noAutofit/>
          </a:bodyPr>
          <a:lstStyle/>
          <a:p>
            <a:pPr marL="457200" lvl="0" indent="-381000">
              <a:lnSpc>
                <a:spcPct val="15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Consider Extrinsic Factors:</a:t>
            </a:r>
            <a:endParaRPr sz="2400">
              <a:solidFill>
                <a:srgbClr val="000000"/>
              </a:solidFill>
              <a:latin typeface="Calibri"/>
              <a:ea typeface="Calibri"/>
              <a:cs typeface="Calibri"/>
              <a:sym typeface="Calibri"/>
            </a:endParaRPr>
          </a:p>
          <a:p>
            <a:pPr marL="914400" lvl="1" indent="-381000">
              <a:lnSpc>
                <a:spcPct val="15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Location?</a:t>
            </a:r>
            <a:endParaRPr sz="2400">
              <a:solidFill>
                <a:srgbClr val="000000"/>
              </a:solidFill>
              <a:latin typeface="Calibri"/>
              <a:ea typeface="Calibri"/>
              <a:cs typeface="Calibri"/>
              <a:sym typeface="Calibri"/>
            </a:endParaRPr>
          </a:p>
          <a:p>
            <a:pPr marL="914400" lvl="1" indent="-381000">
              <a:lnSpc>
                <a:spcPct val="15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General Income? </a:t>
            </a:r>
            <a:endParaRPr sz="2400">
              <a:solidFill>
                <a:srgbClr val="000000"/>
              </a:solidFill>
              <a:latin typeface="Calibri"/>
              <a:ea typeface="Calibri"/>
              <a:cs typeface="Calibri"/>
              <a:sym typeface="Calibri"/>
            </a:endParaRPr>
          </a:p>
          <a:p>
            <a:pPr marL="914400" lvl="1" indent="-381000">
              <a:lnSpc>
                <a:spcPct val="150000"/>
              </a:lnSpc>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Overestimation?</a:t>
            </a:r>
            <a:endParaRPr sz="2400">
              <a:solidFill>
                <a:srgbClr val="000000"/>
              </a:solidFill>
              <a:latin typeface="Calibri"/>
              <a:ea typeface="Calibri"/>
              <a:cs typeface="Calibri"/>
              <a:sym typeface="Calibri"/>
            </a:endParaRPr>
          </a:p>
          <a:p>
            <a:pPr marL="914400" lvl="1" indent="-381000">
              <a:lnSpc>
                <a:spcPct val="150000"/>
              </a:lnSpc>
              <a:spcBef>
                <a:spcPts val="0"/>
              </a:spcBef>
              <a:spcAft>
                <a:spcPts val="0"/>
              </a:spcAft>
              <a:buClr>
                <a:srgbClr val="000000"/>
              </a:buClr>
              <a:buSzPts val="2400"/>
              <a:buChar char="○"/>
            </a:pPr>
            <a:r>
              <a:rPr lang="en" sz="2400">
                <a:solidFill>
                  <a:srgbClr val="000000"/>
                </a:solidFill>
                <a:latin typeface="Calibri"/>
                <a:ea typeface="Calibri"/>
                <a:cs typeface="Calibri"/>
                <a:sym typeface="Calibri"/>
              </a:rPr>
              <a:t>Underestimation?</a:t>
            </a:r>
            <a:r>
              <a:rPr lang="en" sz="2400">
                <a:solidFill>
                  <a:srgbClr val="000000"/>
                </a:solidFill>
              </a:rPr>
              <a:t> </a:t>
            </a:r>
            <a:endParaRPr sz="2400">
              <a:solidFill>
                <a:srgbClr val="000000"/>
              </a:solidFill>
            </a:endParaRPr>
          </a:p>
          <a:p>
            <a:pPr marL="0" lvl="0" indent="0">
              <a:spcBef>
                <a:spcPts val="1600"/>
              </a:spcBef>
              <a:spcAft>
                <a:spcPts val="1600"/>
              </a:spcAft>
              <a:buNone/>
            </a:pPr>
            <a:r>
              <a:rPr lang="en"/>
              <a:t> </a:t>
            </a:r>
            <a:endParaRPr/>
          </a:p>
        </p:txBody>
      </p:sp>
      <p:pic>
        <p:nvPicPr>
          <p:cNvPr id="102" name="Shape 102"/>
          <p:cNvPicPr preferRelativeResize="0"/>
          <p:nvPr/>
        </p:nvPicPr>
        <p:blipFill rotWithShape="1">
          <a:blip r:embed="rId3">
            <a:alphaModFix/>
          </a:blip>
          <a:srcRect t="2659" b="-2660"/>
          <a:stretch/>
        </p:blipFill>
        <p:spPr>
          <a:xfrm>
            <a:off x="209525" y="943550"/>
            <a:ext cx="4564975" cy="3846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400" y="1394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Expected Results</a:t>
            </a:r>
            <a:endParaRPr/>
          </a:p>
        </p:txBody>
      </p:sp>
      <p:pic>
        <p:nvPicPr>
          <p:cNvPr id="108" name="Shape 108"/>
          <p:cNvPicPr preferRelativeResize="0"/>
          <p:nvPr/>
        </p:nvPicPr>
        <p:blipFill>
          <a:blip r:embed="rId3">
            <a:alphaModFix/>
          </a:blip>
          <a:stretch>
            <a:fillRect/>
          </a:stretch>
        </p:blipFill>
        <p:spPr>
          <a:xfrm>
            <a:off x="398487" y="923025"/>
            <a:ext cx="8082425" cy="3751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72700" y="32850"/>
            <a:ext cx="2542200" cy="6903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Arial"/>
              <a:buNone/>
            </a:pPr>
            <a:r>
              <a:rPr lang="en"/>
              <a:t>Data Source</a:t>
            </a:r>
            <a:endParaRPr/>
          </a:p>
        </p:txBody>
      </p:sp>
      <p:sp>
        <p:nvSpPr>
          <p:cNvPr id="114" name="Shape 114"/>
          <p:cNvSpPr txBox="1">
            <a:spLocks noGrp="1"/>
          </p:cNvSpPr>
          <p:nvPr>
            <p:ph type="body" idx="1"/>
          </p:nvPr>
        </p:nvSpPr>
        <p:spPr>
          <a:xfrm>
            <a:off x="49575" y="723150"/>
            <a:ext cx="4503000" cy="1796700"/>
          </a:xfrm>
          <a:prstGeom prst="rect">
            <a:avLst/>
          </a:prstGeom>
        </p:spPr>
        <p:txBody>
          <a:bodyPr spcFirstLastPara="1" wrap="square" lIns="91425" tIns="91425" rIns="91425" bIns="91425" anchor="t" anchorCtr="0">
            <a:noAutofit/>
          </a:bodyPr>
          <a:lstStyle/>
          <a:p>
            <a:pPr marL="215900" lvl="0" indent="-228600" rtl="0">
              <a:lnSpc>
                <a:spcPct val="100000"/>
              </a:lnSpc>
              <a:spcBef>
                <a:spcPts val="0"/>
              </a:spcBef>
              <a:spcAft>
                <a:spcPts val="0"/>
              </a:spcAft>
              <a:buClr>
                <a:srgbClr val="000000"/>
              </a:buClr>
              <a:buSzPts val="2400"/>
              <a:buFont typeface="Arial"/>
              <a:buChar char="●"/>
            </a:pPr>
            <a:r>
              <a:rPr lang="en" sz="2400">
                <a:solidFill>
                  <a:srgbClr val="000000"/>
                </a:solidFill>
                <a:latin typeface="Calibri"/>
                <a:ea typeface="Calibri"/>
                <a:cs typeface="Calibri"/>
                <a:sym typeface="Calibri"/>
              </a:rPr>
              <a:t>Kaggle</a:t>
            </a:r>
            <a:endParaRPr sz="2400">
              <a:solidFill>
                <a:srgbClr val="000000"/>
              </a:solidFill>
              <a:latin typeface="Calibri"/>
              <a:ea typeface="Calibri"/>
              <a:cs typeface="Calibri"/>
              <a:sym typeface="Calibri"/>
            </a:endParaRPr>
          </a:p>
          <a:p>
            <a:pPr marL="0" lvl="0" indent="0" rtl="0">
              <a:lnSpc>
                <a:spcPct val="100000"/>
              </a:lnSpc>
              <a:spcBef>
                <a:spcPts val="0"/>
              </a:spcBef>
              <a:spcAft>
                <a:spcPts val="0"/>
              </a:spcAft>
              <a:buClr>
                <a:srgbClr val="000000"/>
              </a:buClr>
              <a:buFont typeface="Arial"/>
              <a:buNone/>
            </a:pPr>
            <a:r>
              <a:rPr lang="en" sz="2100">
                <a:solidFill>
                  <a:srgbClr val="000000"/>
                </a:solidFill>
                <a:latin typeface="Calibri"/>
                <a:ea typeface="Calibri"/>
                <a:cs typeface="Calibri"/>
                <a:sym typeface="Calibri"/>
              </a:rPr>
              <a:t>   </a:t>
            </a:r>
            <a:r>
              <a:rPr lang="en" sz="1400">
                <a:solidFill>
                  <a:srgbClr val="000000"/>
                </a:solidFill>
                <a:latin typeface="Calibri"/>
                <a:ea typeface="Calibri"/>
                <a:cs typeface="Calibri"/>
                <a:sym typeface="Calibri"/>
              </a:rPr>
              <a:t>(</a:t>
            </a:r>
            <a:r>
              <a:rPr lang="en" sz="1400" u="sng">
                <a:solidFill>
                  <a:srgbClr val="0563C1"/>
                </a:solidFill>
                <a:latin typeface="Calibri"/>
                <a:ea typeface="Calibri"/>
                <a:cs typeface="Calibri"/>
                <a:sym typeface="Calibri"/>
                <a:hlinkClick r:id="rId3"/>
              </a:rPr>
              <a:t>https://www.kaggle.com/yelp-dataset/</a:t>
            </a:r>
            <a:endParaRPr sz="1400" u="sng">
              <a:solidFill>
                <a:srgbClr val="0563C1"/>
              </a:solidFill>
              <a:latin typeface="Calibri"/>
              <a:ea typeface="Calibri"/>
              <a:cs typeface="Calibri"/>
              <a:sym typeface="Calibri"/>
              <a:hlinkClick r:id="rId3"/>
            </a:endParaRPr>
          </a:p>
          <a:p>
            <a:pPr marL="0" lvl="0" indent="0" rtl="0">
              <a:lnSpc>
                <a:spcPct val="100000"/>
              </a:lnSpc>
              <a:spcBef>
                <a:spcPts val="0"/>
              </a:spcBef>
              <a:spcAft>
                <a:spcPts val="0"/>
              </a:spcAft>
              <a:buClr>
                <a:srgbClr val="000000"/>
              </a:buClr>
              <a:buFont typeface="Arial"/>
              <a:buNone/>
            </a:pPr>
            <a:r>
              <a:rPr lang="en" sz="2100">
                <a:solidFill>
                  <a:srgbClr val="000000"/>
                </a:solidFill>
                <a:latin typeface="Calibri"/>
                <a:ea typeface="Calibri"/>
                <a:cs typeface="Calibri"/>
                <a:sym typeface="Calibri"/>
              </a:rPr>
              <a:t>    </a:t>
            </a:r>
            <a:r>
              <a:rPr lang="en" sz="1400" u="sng">
                <a:solidFill>
                  <a:srgbClr val="0563C1"/>
                </a:solidFill>
                <a:latin typeface="Calibri"/>
                <a:ea typeface="Calibri"/>
                <a:cs typeface="Calibri"/>
                <a:sym typeface="Calibri"/>
                <a:hlinkClick r:id="rId3"/>
              </a:rPr>
              <a:t>yelp-dataset/data</a:t>
            </a:r>
            <a:r>
              <a:rPr lang="en" sz="1400">
                <a:solidFill>
                  <a:srgbClr val="000000"/>
                </a:solidFill>
                <a:latin typeface="Calibri"/>
                <a:ea typeface="Calibri"/>
                <a:cs typeface="Calibri"/>
                <a:sym typeface="Calibri"/>
              </a:rPr>
              <a:t>)</a:t>
            </a:r>
            <a:endParaRPr sz="2100">
              <a:solidFill>
                <a:srgbClr val="000000"/>
              </a:solidFill>
              <a:latin typeface="Calibri"/>
              <a:ea typeface="Calibri"/>
              <a:cs typeface="Calibri"/>
              <a:sym typeface="Calibri"/>
            </a:endParaRPr>
          </a:p>
          <a:p>
            <a:pPr marL="914400" lvl="1" indent="-381000" rtl="0">
              <a:lnSpc>
                <a:spcPct val="150000"/>
              </a:lnSpc>
              <a:spcBef>
                <a:spcPts val="0"/>
              </a:spcBef>
              <a:spcAft>
                <a:spcPts val="0"/>
              </a:spcAft>
              <a:buClr>
                <a:srgbClr val="000000"/>
              </a:buClr>
              <a:buSzPts val="2400"/>
              <a:buFont typeface="Arial"/>
              <a:buChar char="○"/>
            </a:pPr>
            <a:r>
              <a:rPr lang="en" sz="2100">
                <a:solidFill>
                  <a:srgbClr val="000000"/>
                </a:solidFill>
                <a:latin typeface="Calibri"/>
                <a:ea typeface="Calibri"/>
                <a:cs typeface="Calibri"/>
                <a:sym typeface="Calibri"/>
              </a:rPr>
              <a:t>7 CSV Files</a:t>
            </a:r>
            <a:r>
              <a:rPr lang="en" sz="2400">
                <a:solidFill>
                  <a:srgbClr val="000000"/>
                </a:solidFill>
                <a:latin typeface="Calibri"/>
                <a:ea typeface="Calibri"/>
                <a:cs typeface="Calibri"/>
                <a:sym typeface="Calibri"/>
              </a:rPr>
              <a:t> </a:t>
            </a:r>
            <a:endParaRPr sz="2400"/>
          </a:p>
        </p:txBody>
      </p:sp>
      <p:pic>
        <p:nvPicPr>
          <p:cNvPr id="115" name="Shape 115"/>
          <p:cNvPicPr preferRelativeResize="0"/>
          <p:nvPr/>
        </p:nvPicPr>
        <p:blipFill rotWithShape="1">
          <a:blip r:embed="rId4">
            <a:alphaModFix/>
          </a:blip>
          <a:srcRect/>
          <a:stretch/>
        </p:blipFill>
        <p:spPr>
          <a:xfrm>
            <a:off x="3365113" y="292637"/>
            <a:ext cx="5685137" cy="3937007"/>
          </a:xfrm>
          <a:prstGeom prst="rect">
            <a:avLst/>
          </a:prstGeom>
          <a:noFill/>
          <a:ln>
            <a:noFill/>
          </a:ln>
        </p:spPr>
      </p:pic>
      <p:grpSp>
        <p:nvGrpSpPr>
          <p:cNvPr id="116" name="Shape 116"/>
          <p:cNvGrpSpPr/>
          <p:nvPr/>
        </p:nvGrpSpPr>
        <p:grpSpPr>
          <a:xfrm>
            <a:off x="118727" y="2370588"/>
            <a:ext cx="4517073" cy="2386636"/>
            <a:chOff x="342752" y="2425113"/>
            <a:chExt cx="4517073" cy="2386636"/>
          </a:xfrm>
        </p:grpSpPr>
        <p:pic>
          <p:nvPicPr>
            <p:cNvPr id="117" name="Shape 117"/>
            <p:cNvPicPr preferRelativeResize="0"/>
            <p:nvPr/>
          </p:nvPicPr>
          <p:blipFill rotWithShape="1">
            <a:blip r:embed="rId5">
              <a:alphaModFix/>
            </a:blip>
            <a:srcRect/>
            <a:stretch/>
          </p:blipFill>
          <p:spPr>
            <a:xfrm>
              <a:off x="342752" y="2425113"/>
              <a:ext cx="4396832" cy="2386636"/>
            </a:xfrm>
            <a:prstGeom prst="rect">
              <a:avLst/>
            </a:prstGeom>
            <a:noFill/>
            <a:ln>
              <a:noFill/>
            </a:ln>
          </p:spPr>
        </p:pic>
        <p:sp>
          <p:nvSpPr>
            <p:cNvPr id="118" name="Shape 118"/>
            <p:cNvSpPr/>
            <p:nvPr/>
          </p:nvSpPr>
          <p:spPr>
            <a:xfrm>
              <a:off x="356825" y="4247175"/>
              <a:ext cx="4503000" cy="290100"/>
            </a:xfrm>
            <a:prstGeom prst="rect">
              <a:avLst/>
            </a:prstGeom>
            <a:no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76200" y="52575"/>
            <a:ext cx="8520600" cy="707400"/>
          </a:xfrm>
          <a:prstGeom prst="rect">
            <a:avLst/>
          </a:prstGeom>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000000"/>
              </a:buClr>
              <a:buSzPts val="3300"/>
              <a:buFont typeface="Arial"/>
              <a:buNone/>
            </a:pPr>
            <a:r>
              <a:rPr lang="en"/>
              <a:t>Data tools and languages</a:t>
            </a:r>
            <a:endParaRPr/>
          </a:p>
        </p:txBody>
      </p:sp>
      <p:pic>
        <p:nvPicPr>
          <p:cNvPr id="124" name="Shape 124" descr="Image result for python"/>
          <p:cNvPicPr preferRelativeResize="0"/>
          <p:nvPr/>
        </p:nvPicPr>
        <p:blipFill rotWithShape="1">
          <a:blip r:embed="rId3">
            <a:alphaModFix/>
          </a:blip>
          <a:srcRect/>
          <a:stretch/>
        </p:blipFill>
        <p:spPr>
          <a:xfrm>
            <a:off x="579409" y="907954"/>
            <a:ext cx="3163367" cy="1068492"/>
          </a:xfrm>
          <a:prstGeom prst="rect">
            <a:avLst/>
          </a:prstGeom>
          <a:noFill/>
          <a:ln>
            <a:noFill/>
          </a:ln>
        </p:spPr>
      </p:pic>
      <p:pic>
        <p:nvPicPr>
          <p:cNvPr id="125" name="Shape 125" descr="Related image"/>
          <p:cNvPicPr preferRelativeResize="0"/>
          <p:nvPr/>
        </p:nvPicPr>
        <p:blipFill rotWithShape="1">
          <a:blip r:embed="rId4">
            <a:alphaModFix/>
          </a:blip>
          <a:srcRect/>
          <a:stretch/>
        </p:blipFill>
        <p:spPr>
          <a:xfrm>
            <a:off x="2815488" y="2769075"/>
            <a:ext cx="1887579" cy="1887579"/>
          </a:xfrm>
          <a:prstGeom prst="rect">
            <a:avLst/>
          </a:prstGeom>
          <a:noFill/>
          <a:ln>
            <a:noFill/>
          </a:ln>
        </p:spPr>
      </p:pic>
      <p:pic>
        <p:nvPicPr>
          <p:cNvPr id="126" name="Shape 126" descr="Image result for esri insight"/>
          <p:cNvPicPr preferRelativeResize="0"/>
          <p:nvPr/>
        </p:nvPicPr>
        <p:blipFill rotWithShape="1">
          <a:blip r:embed="rId5">
            <a:alphaModFix/>
          </a:blip>
          <a:srcRect/>
          <a:stretch/>
        </p:blipFill>
        <p:spPr>
          <a:xfrm>
            <a:off x="7025172" y="1005037"/>
            <a:ext cx="1571625" cy="1571626"/>
          </a:xfrm>
          <a:prstGeom prst="rect">
            <a:avLst/>
          </a:prstGeom>
          <a:noFill/>
          <a:ln>
            <a:noFill/>
          </a:ln>
        </p:spPr>
      </p:pic>
      <p:pic>
        <p:nvPicPr>
          <p:cNvPr id="127" name="Shape 127" descr="Related image"/>
          <p:cNvPicPr preferRelativeResize="0"/>
          <p:nvPr/>
        </p:nvPicPr>
        <p:blipFill rotWithShape="1">
          <a:blip r:embed="rId6">
            <a:alphaModFix/>
          </a:blip>
          <a:srcRect/>
          <a:stretch/>
        </p:blipFill>
        <p:spPr>
          <a:xfrm>
            <a:off x="4109566" y="1005035"/>
            <a:ext cx="2023361" cy="1518987"/>
          </a:xfrm>
          <a:prstGeom prst="rect">
            <a:avLst/>
          </a:prstGeom>
          <a:noFill/>
          <a:ln>
            <a:noFill/>
          </a:ln>
        </p:spPr>
      </p:pic>
      <p:pic>
        <p:nvPicPr>
          <p:cNvPr id="128" name="Shape 128" descr="Related image"/>
          <p:cNvPicPr preferRelativeResize="0"/>
          <p:nvPr/>
        </p:nvPicPr>
        <p:blipFill rotWithShape="1">
          <a:blip r:embed="rId7">
            <a:alphaModFix/>
          </a:blip>
          <a:srcRect/>
          <a:stretch/>
        </p:blipFill>
        <p:spPr>
          <a:xfrm>
            <a:off x="269943" y="2605922"/>
            <a:ext cx="1828800" cy="1828800"/>
          </a:xfrm>
          <a:prstGeom prst="rect">
            <a:avLst/>
          </a:prstGeom>
          <a:noFill/>
          <a:ln>
            <a:noFill/>
          </a:ln>
        </p:spPr>
      </p:pic>
      <p:pic>
        <p:nvPicPr>
          <p:cNvPr id="129" name="Shape 129"/>
          <p:cNvPicPr preferRelativeResize="0"/>
          <p:nvPr/>
        </p:nvPicPr>
        <p:blipFill>
          <a:blip r:embed="rId8">
            <a:alphaModFix/>
          </a:blip>
          <a:stretch>
            <a:fillRect/>
          </a:stretch>
        </p:blipFill>
        <p:spPr>
          <a:xfrm>
            <a:off x="5017500" y="3269938"/>
            <a:ext cx="3848100" cy="119062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1869</Words>
  <Application>Microsoft Office PowerPoint</Application>
  <PresentationFormat>화면 슬라이드 쇼(16:9)</PresentationFormat>
  <Paragraphs>228</Paragraphs>
  <Slides>24</Slides>
  <Notes>24</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24</vt:i4>
      </vt:variant>
    </vt:vector>
  </HeadingPairs>
  <TitlesOfParts>
    <vt:vector size="31" baseType="lpstr">
      <vt:lpstr>Open Sans</vt:lpstr>
      <vt:lpstr>Arial</vt:lpstr>
      <vt:lpstr>PT Sans Narrow</vt:lpstr>
      <vt:lpstr>Nunito</vt:lpstr>
      <vt:lpstr>Calibri</vt:lpstr>
      <vt:lpstr>Wingdings</vt:lpstr>
      <vt:lpstr>Tropic</vt:lpstr>
      <vt:lpstr>DATABASE ANALYSIS</vt:lpstr>
      <vt:lpstr>THE YELP DATABASE</vt:lpstr>
      <vt:lpstr>Data ESS  </vt:lpstr>
      <vt:lpstr>Data</vt:lpstr>
      <vt:lpstr>Our Questions </vt:lpstr>
      <vt:lpstr>Goal: Find other variables</vt:lpstr>
      <vt:lpstr>Expected Results</vt:lpstr>
      <vt:lpstr>Data Source</vt:lpstr>
      <vt:lpstr>Data tools and languages</vt:lpstr>
      <vt:lpstr>ER-Diagram</vt:lpstr>
      <vt:lpstr>Preprocessing Data</vt:lpstr>
      <vt:lpstr>Example of Deletion using SQL </vt:lpstr>
      <vt:lpstr>Normalization Process </vt:lpstr>
      <vt:lpstr>Normalization Process</vt:lpstr>
      <vt:lpstr>Normalization Process</vt:lpstr>
      <vt:lpstr>Adding Tables &amp; Attribute</vt:lpstr>
      <vt:lpstr>Creating Polarity Attribute for REVIEW </vt:lpstr>
      <vt:lpstr>Relationship in ACCESS</vt:lpstr>
      <vt:lpstr>Business Rules</vt:lpstr>
      <vt:lpstr>Example of Query</vt:lpstr>
      <vt:lpstr>Result of Query</vt:lpstr>
      <vt:lpstr>Example 2</vt:lpstr>
      <vt:lpstr>Demo</vt:lpstr>
      <vt:lpstr>Question? Comments?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ANALYSIS</dc:title>
  <cp:lastModifiedBy>Windows 사용자</cp:lastModifiedBy>
  <cp:revision>3</cp:revision>
  <dcterms:modified xsi:type="dcterms:W3CDTF">2018-05-02T22:38:54Z</dcterms:modified>
</cp:coreProperties>
</file>